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6" r:id="rId8"/>
    <p:sldId id="262" r:id="rId9"/>
    <p:sldId id="264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9" r:id="rId30"/>
    <p:sldId id="287" r:id="rId31"/>
    <p:sldId id="288" r:id="rId32"/>
    <p:sldId id="292" r:id="rId33"/>
    <p:sldId id="293" r:id="rId34"/>
    <p:sldId id="294" r:id="rId35"/>
    <p:sldId id="295" r:id="rId36"/>
    <p:sldId id="296" r:id="rId37"/>
    <p:sldId id="297" r:id="rId38"/>
    <p:sldId id="301" r:id="rId39"/>
    <p:sldId id="298" r:id="rId40"/>
    <p:sldId id="299" r:id="rId41"/>
    <p:sldId id="300" r:id="rId42"/>
    <p:sldId id="303" r:id="rId43"/>
    <p:sldId id="302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2BAF5"/>
    <a:srgbClr val="4C8ED9"/>
    <a:srgbClr val="2D68B5"/>
    <a:srgbClr val="164A88"/>
    <a:srgbClr val="60A6F2"/>
    <a:srgbClr val="0A326B"/>
    <a:srgbClr val="00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>
        <p:scale>
          <a:sx n="66" d="100"/>
          <a:sy n="66" d="100"/>
        </p:scale>
        <p:origin x="894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C0BB8-CCFD-458C-A073-34D07FC2CA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FD60BB-72B4-413D-BD7F-49BB9BF276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A4C4A-C950-4333-9F87-844A86FCD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801E-55D2-4A80-9989-978944AB5ED7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DB5E80-8B51-4E1F-B00B-2369080DE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B05C78-0A06-4419-99C1-21D011F9D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0A563-96F3-435E-9242-7F81D6B70A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3066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1D74F-BD9C-4F72-AFD7-5D1AD4E30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F4C025-F6C6-48B6-9555-EFD0C3E06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0E756E-35E1-4FDE-A08E-80EC6AEF4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801E-55D2-4A80-9989-978944AB5ED7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32A8E4-B2A9-426F-B259-4861FCC5A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AE00C7-9C1E-4383-A0FC-6129AA53D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0A563-96F3-435E-9242-7F81D6B70A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004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7AC246-9011-4149-B00C-75040D52A6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A2E7FC-3851-4936-9E29-7AD09705EC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5DF08-EC4A-43B4-B738-95495209C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801E-55D2-4A80-9989-978944AB5ED7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E05DA-5B6B-4422-89BC-5781D8313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21BF5-5163-4771-94DB-768AA2A02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0A563-96F3-435E-9242-7F81D6B70A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0144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9359-F151-41A1-8E93-8250EB27E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189F1-4732-42C1-91DE-AF1EA61FC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B48208-D11D-48E4-A2A4-4A4CB270F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801E-55D2-4A80-9989-978944AB5ED7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618C5-34EF-4A48-83F4-3EC57E67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556CD5-C23F-4054-B999-81D34FE1E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0A563-96F3-435E-9242-7F81D6B70A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4366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51A55-5D62-4708-8DE9-074FDBBA9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626EA-D5F1-4DC5-A889-E3361A1B1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7B88FB-45C2-4EDF-894F-D524F4BE8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801E-55D2-4A80-9989-978944AB5ED7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0A3331-62E5-45E5-B5D1-230FEEEE2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88F035-79A5-43E6-B616-4D89DFB84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0A563-96F3-435E-9242-7F81D6B70A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5012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24B38-0CE2-4446-A59A-7BE7F6F4D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E8009-F411-425F-BF5B-4D5B27424B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B03970-2E17-4124-82F6-63D7DC01A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CA05CC-969E-4B6E-AFA9-59804A845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801E-55D2-4A80-9989-978944AB5ED7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DD67B4-E3FE-46DE-898C-8DA5C3D10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BB96F2-C083-4F56-A878-520BBAEBA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0A563-96F3-435E-9242-7F81D6B70A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5883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61711-4F57-49A6-BFBA-4F73A699C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DE495D-FD5D-4287-9500-F1C0E4B43D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D80441-D1AE-4714-814F-B00D1A997E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B63435-0F3E-4626-957A-ED8DD48C00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094382-1016-44A7-BCB7-8E6BBF4C4C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062653-283B-4448-9032-F2DE9320F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801E-55D2-4A80-9989-978944AB5ED7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6D589F-3B5C-4AA9-A353-8F70AB7A2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48B3B1-257D-4095-A8D5-31A978C03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0A563-96F3-435E-9242-7F81D6B70A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2181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360C9-134A-4D25-85E1-7CE727E36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6671A4-4EC0-4149-BB0E-4BE50A417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801E-55D2-4A80-9989-978944AB5ED7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08F6D-3960-424B-8DFB-56E34763F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94298D-6DF7-45CD-ABC8-7201312DA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0A563-96F3-435E-9242-7F81D6B70A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6152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D72E5D-1F5B-4152-BD9E-63475D2D3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801E-55D2-4A80-9989-978944AB5ED7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DDF053-3D6A-4A46-B484-2C2D84A3A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7F46EF-672F-4659-B58B-8907E6FCC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0A563-96F3-435E-9242-7F81D6B70A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7323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F4EC6-48EF-4C8B-BCD1-861FB4217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EF453-4F2B-4C92-84AE-6A7D04BD6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0A75A5-82A3-45E1-AA0F-74E69E83C5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22461D-F501-4E0E-AB5D-144729E58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801E-55D2-4A80-9989-978944AB5ED7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7CFFD-6F15-450B-8A96-A0E3214B4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604F3F-65FE-4D1B-8C3E-A5F363E34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0A563-96F3-435E-9242-7F81D6B70A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8444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651C9-B9C7-4913-B3D1-5A3AB22CA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B16CC5-8A85-4E24-BC8D-040E6B0F84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EE72E6-655A-4B4C-AEE6-85CF8C6FFC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73DFF4-8AA7-4C0A-AD57-672636373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801E-55D2-4A80-9989-978944AB5ED7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A564E-0F0F-46B3-8BF2-02081D22C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B01AD8-B488-41CD-8027-F3B5048C2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0A563-96F3-435E-9242-7F81D6B70A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9156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D204D9-6440-42B3-AC8F-1251E575E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6D3CB3-79B5-4D47-8AE1-8AE5386102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21E05C-E730-497A-901A-F1B9DC598B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B2801E-55D2-4A80-9989-978944AB5ED7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D2965-E5B2-4B45-BB81-E9501A1FCB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39D50-5410-428F-A1B8-3F889220CF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C0A563-96F3-435E-9242-7F81D6B70A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8213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png"/><Relationship Id="rId4" Type="http://schemas.openxmlformats.org/officeDocument/2006/relationships/image" Target="../media/image2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>
            <a:extLst>
              <a:ext uri="{FF2B5EF4-FFF2-40B4-BE49-F238E27FC236}">
                <a16:creationId xmlns:a16="http://schemas.microsoft.com/office/drawing/2014/main" id="{00B25AFF-DFCE-4093-9B93-9699B3C58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85" y="0"/>
            <a:ext cx="11994229" cy="6858000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66E21CC9-864A-4243-A7A9-B9117E168B80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9747433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7313152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487885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92A1F99-F017-4BFC-BAE0-25C19B471735}"/>
              </a:ext>
            </a:extLst>
          </p:cNvPr>
          <p:cNvGrpSpPr/>
          <p:nvPr/>
        </p:nvGrpSpPr>
        <p:grpSpPr>
          <a:xfrm>
            <a:off x="2439748" y="-12362"/>
            <a:ext cx="3000640" cy="6862125"/>
            <a:chOff x="2452811" y="-12362"/>
            <a:chExt cx="3000640" cy="686212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1A5A55-D069-410B-8AE4-13BB1105000D}"/>
                </a:ext>
              </a:extLst>
            </p:cNvPr>
            <p:cNvSpPr/>
            <p:nvPr/>
          </p:nvSpPr>
          <p:spPr>
            <a:xfrm>
              <a:off x="2452811" y="-8237"/>
              <a:ext cx="2434281" cy="6858000"/>
            </a:xfrm>
            <a:prstGeom prst="rect">
              <a:avLst/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C6F7F1DF-B3D8-4A28-86B1-908B50896498}"/>
                </a:ext>
              </a:extLst>
            </p:cNvPr>
            <p:cNvSpPr/>
            <p:nvPr/>
          </p:nvSpPr>
          <p:spPr>
            <a:xfrm rot="5400000">
              <a:off x="4366796" y="886869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4F42EDF-000C-41C4-9074-E53C801E6E8B}"/>
                </a:ext>
              </a:extLst>
            </p:cNvPr>
            <p:cNvSpPr txBox="1"/>
            <p:nvPr/>
          </p:nvSpPr>
          <p:spPr>
            <a:xfrm>
              <a:off x="2530044" y="2393124"/>
              <a:ext cx="2222931" cy="4278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Working of Telescopes</a:t>
              </a: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How the objective and eyepiece function.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Magnifying power and its formula.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calculation for magnifying power.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A99147A0-39E7-47FA-8A38-1D1A9B2979F5}"/>
                </a:ext>
              </a:extLst>
            </p:cNvPr>
            <p:cNvSpPr txBox="1">
              <a:spLocks/>
            </p:cNvSpPr>
            <p:nvPr/>
          </p:nvSpPr>
          <p:spPr>
            <a:xfrm>
              <a:off x="2886806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B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2FB1FC4-E127-486E-B0DF-0504B2817297}"/>
              </a:ext>
            </a:extLst>
          </p:cNvPr>
          <p:cNvGrpSpPr/>
          <p:nvPr/>
        </p:nvGrpSpPr>
        <p:grpSpPr>
          <a:xfrm>
            <a:off x="14402" y="-16478"/>
            <a:ext cx="3017268" cy="6862125"/>
            <a:chOff x="14402" y="-16478"/>
            <a:chExt cx="3017268" cy="686212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E877AC4-3080-4240-AB1C-55C2CA12BD2C}"/>
                </a:ext>
              </a:extLst>
            </p:cNvPr>
            <p:cNvSpPr/>
            <p:nvPr/>
          </p:nvSpPr>
          <p:spPr>
            <a:xfrm>
              <a:off x="14402" y="-12353"/>
              <a:ext cx="2434281" cy="6858000"/>
            </a:xfrm>
            <a:prstGeom prst="rect">
              <a:avLst/>
            </a:prstGeom>
            <a:solidFill>
              <a:srgbClr val="0A32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rgbClr val="FF0000"/>
                </a:solidFill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0A91D68A-D09A-4F7E-9109-5A253372C3FF}"/>
                </a:ext>
              </a:extLst>
            </p:cNvPr>
            <p:cNvSpPr/>
            <p:nvPr/>
          </p:nvSpPr>
          <p:spPr>
            <a:xfrm rot="5400000">
              <a:off x="1945015" y="944538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0A32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Title 1">
              <a:extLst>
                <a:ext uri="{FF2B5EF4-FFF2-40B4-BE49-F238E27FC236}">
                  <a16:creationId xmlns:a16="http://schemas.microsoft.com/office/drawing/2014/main" id="{B3F875A2-E1A1-4F5E-A77E-EC58796E1D8F}"/>
                </a:ext>
              </a:extLst>
            </p:cNvPr>
            <p:cNvSpPr txBox="1">
              <a:spLocks/>
            </p:cNvSpPr>
            <p:nvPr/>
          </p:nvSpPr>
          <p:spPr>
            <a:xfrm>
              <a:off x="238335" y="-16478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A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7E8DE0B-613A-4062-9B30-250221C8974C}"/>
                </a:ext>
              </a:extLst>
            </p:cNvPr>
            <p:cNvSpPr txBox="1"/>
            <p:nvPr/>
          </p:nvSpPr>
          <p:spPr>
            <a:xfrm>
              <a:off x="82119" y="2401290"/>
              <a:ext cx="2362448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Introduction to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What is a telescope?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Purpose and basic components.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of how telescopes magnify distant objects.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65579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92A1F99-F017-4BFC-BAE0-25C19B471735}"/>
              </a:ext>
            </a:extLst>
          </p:cNvPr>
          <p:cNvGrpSpPr/>
          <p:nvPr/>
        </p:nvGrpSpPr>
        <p:grpSpPr>
          <a:xfrm>
            <a:off x="101492" y="-12362"/>
            <a:ext cx="3000640" cy="6862125"/>
            <a:chOff x="2452811" y="-12362"/>
            <a:chExt cx="3000640" cy="686212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1A5A55-D069-410B-8AE4-13BB1105000D}"/>
                </a:ext>
              </a:extLst>
            </p:cNvPr>
            <p:cNvSpPr/>
            <p:nvPr/>
          </p:nvSpPr>
          <p:spPr>
            <a:xfrm>
              <a:off x="2452811" y="-8237"/>
              <a:ext cx="2434281" cy="6858000"/>
            </a:xfrm>
            <a:prstGeom prst="rect">
              <a:avLst/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C6F7F1DF-B3D8-4A28-86B1-908B50896498}"/>
                </a:ext>
              </a:extLst>
            </p:cNvPr>
            <p:cNvSpPr/>
            <p:nvPr/>
          </p:nvSpPr>
          <p:spPr>
            <a:xfrm rot="5400000">
              <a:off x="4366796" y="886869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4F42EDF-000C-41C4-9074-E53C801E6E8B}"/>
                </a:ext>
              </a:extLst>
            </p:cNvPr>
            <p:cNvSpPr txBox="1"/>
            <p:nvPr/>
          </p:nvSpPr>
          <p:spPr>
            <a:xfrm>
              <a:off x="2530044" y="2393124"/>
              <a:ext cx="2222931" cy="4278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Working of Telescopes</a:t>
              </a: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How the objective and eyepiece function.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Magnifying power and its formula.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calculation for magnifying power.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A99147A0-39E7-47FA-8A38-1D1A9B2979F5}"/>
                </a:ext>
              </a:extLst>
            </p:cNvPr>
            <p:cNvSpPr txBox="1">
              <a:spLocks/>
            </p:cNvSpPr>
            <p:nvPr/>
          </p:nvSpPr>
          <p:spPr>
            <a:xfrm>
              <a:off x="2886806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B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2FB1FC4-E127-486E-B0DF-0504B2817297}"/>
              </a:ext>
            </a:extLst>
          </p:cNvPr>
          <p:cNvGrpSpPr/>
          <p:nvPr/>
        </p:nvGrpSpPr>
        <p:grpSpPr>
          <a:xfrm>
            <a:off x="102321" y="-16478"/>
            <a:ext cx="3017268" cy="6862125"/>
            <a:chOff x="14402" y="-16478"/>
            <a:chExt cx="3017268" cy="686212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E877AC4-3080-4240-AB1C-55C2CA12BD2C}"/>
                </a:ext>
              </a:extLst>
            </p:cNvPr>
            <p:cNvSpPr/>
            <p:nvPr/>
          </p:nvSpPr>
          <p:spPr>
            <a:xfrm>
              <a:off x="14402" y="-12353"/>
              <a:ext cx="2434281" cy="6858000"/>
            </a:xfrm>
            <a:prstGeom prst="rect">
              <a:avLst/>
            </a:prstGeom>
            <a:solidFill>
              <a:srgbClr val="0A32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rgbClr val="FF0000"/>
                </a:solidFill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0A91D68A-D09A-4F7E-9109-5A253372C3FF}"/>
                </a:ext>
              </a:extLst>
            </p:cNvPr>
            <p:cNvSpPr/>
            <p:nvPr/>
          </p:nvSpPr>
          <p:spPr>
            <a:xfrm rot="5400000">
              <a:off x="1945015" y="944538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0A32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Title 1">
              <a:extLst>
                <a:ext uri="{FF2B5EF4-FFF2-40B4-BE49-F238E27FC236}">
                  <a16:creationId xmlns:a16="http://schemas.microsoft.com/office/drawing/2014/main" id="{B3F875A2-E1A1-4F5E-A77E-EC58796E1D8F}"/>
                </a:ext>
              </a:extLst>
            </p:cNvPr>
            <p:cNvSpPr txBox="1">
              <a:spLocks/>
            </p:cNvSpPr>
            <p:nvPr/>
          </p:nvSpPr>
          <p:spPr>
            <a:xfrm>
              <a:off x="238335" y="-16478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A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7E8DE0B-613A-4062-9B30-250221C8974C}"/>
                </a:ext>
              </a:extLst>
            </p:cNvPr>
            <p:cNvSpPr txBox="1"/>
            <p:nvPr/>
          </p:nvSpPr>
          <p:spPr>
            <a:xfrm>
              <a:off x="82119" y="2401290"/>
              <a:ext cx="2362448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Introduction to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What is a telescope?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Purpose and basic components.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of how telescopes magnify distant objects.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3921507" y="2825889"/>
            <a:ext cx="75423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Introduction to Telescopes</a:t>
            </a:r>
          </a:p>
        </p:txBody>
      </p:sp>
    </p:spTree>
    <p:extLst>
      <p:ext uri="{BB962C8B-B14F-4D97-AF65-F5344CB8AC3E}">
        <p14:creationId xmlns:p14="http://schemas.microsoft.com/office/powerpoint/2010/main" val="15653399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92A1F99-F017-4BFC-BAE0-25C19B471735}"/>
              </a:ext>
            </a:extLst>
          </p:cNvPr>
          <p:cNvGrpSpPr/>
          <p:nvPr/>
        </p:nvGrpSpPr>
        <p:grpSpPr>
          <a:xfrm>
            <a:off x="101492" y="-12362"/>
            <a:ext cx="3000640" cy="6862125"/>
            <a:chOff x="2452811" y="-12362"/>
            <a:chExt cx="3000640" cy="686212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1A5A55-D069-410B-8AE4-13BB1105000D}"/>
                </a:ext>
              </a:extLst>
            </p:cNvPr>
            <p:cNvSpPr/>
            <p:nvPr/>
          </p:nvSpPr>
          <p:spPr>
            <a:xfrm>
              <a:off x="2452811" y="-8237"/>
              <a:ext cx="2434281" cy="6858000"/>
            </a:xfrm>
            <a:prstGeom prst="rect">
              <a:avLst/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C6F7F1DF-B3D8-4A28-86B1-908B50896498}"/>
                </a:ext>
              </a:extLst>
            </p:cNvPr>
            <p:cNvSpPr/>
            <p:nvPr/>
          </p:nvSpPr>
          <p:spPr>
            <a:xfrm rot="5400000">
              <a:off x="4366796" y="886869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4F42EDF-000C-41C4-9074-E53C801E6E8B}"/>
                </a:ext>
              </a:extLst>
            </p:cNvPr>
            <p:cNvSpPr txBox="1"/>
            <p:nvPr/>
          </p:nvSpPr>
          <p:spPr>
            <a:xfrm>
              <a:off x="2530044" y="2393124"/>
              <a:ext cx="2222931" cy="4278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Working of Telescopes</a:t>
              </a: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How the objective and eyepiece function.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Magnifying power and its formula.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calculation for magnifying power.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A99147A0-39E7-47FA-8A38-1D1A9B2979F5}"/>
                </a:ext>
              </a:extLst>
            </p:cNvPr>
            <p:cNvSpPr txBox="1">
              <a:spLocks/>
            </p:cNvSpPr>
            <p:nvPr/>
          </p:nvSpPr>
          <p:spPr>
            <a:xfrm>
              <a:off x="2886806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B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3921507" y="2825889"/>
            <a:ext cx="75423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Working of Telescopes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2FB1FC4-E127-486E-B0DF-0504B2817297}"/>
              </a:ext>
            </a:extLst>
          </p:cNvPr>
          <p:cNvGrpSpPr/>
          <p:nvPr/>
        </p:nvGrpSpPr>
        <p:grpSpPr>
          <a:xfrm>
            <a:off x="12886329" y="-16478"/>
            <a:ext cx="3017268" cy="6862125"/>
            <a:chOff x="14402" y="-16478"/>
            <a:chExt cx="3017268" cy="686212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E877AC4-3080-4240-AB1C-55C2CA12BD2C}"/>
                </a:ext>
              </a:extLst>
            </p:cNvPr>
            <p:cNvSpPr/>
            <p:nvPr/>
          </p:nvSpPr>
          <p:spPr>
            <a:xfrm>
              <a:off x="14402" y="-12353"/>
              <a:ext cx="2434281" cy="6858000"/>
            </a:xfrm>
            <a:prstGeom prst="rect">
              <a:avLst/>
            </a:prstGeom>
            <a:solidFill>
              <a:srgbClr val="0A32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rgbClr val="FF0000"/>
                </a:solidFill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0A91D68A-D09A-4F7E-9109-5A253372C3FF}"/>
                </a:ext>
              </a:extLst>
            </p:cNvPr>
            <p:cNvSpPr/>
            <p:nvPr/>
          </p:nvSpPr>
          <p:spPr>
            <a:xfrm rot="5400000">
              <a:off x="1945015" y="944538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0A32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Title 1">
              <a:extLst>
                <a:ext uri="{FF2B5EF4-FFF2-40B4-BE49-F238E27FC236}">
                  <a16:creationId xmlns:a16="http://schemas.microsoft.com/office/drawing/2014/main" id="{B3F875A2-E1A1-4F5E-A77E-EC58796E1D8F}"/>
                </a:ext>
              </a:extLst>
            </p:cNvPr>
            <p:cNvSpPr txBox="1">
              <a:spLocks/>
            </p:cNvSpPr>
            <p:nvPr/>
          </p:nvSpPr>
          <p:spPr>
            <a:xfrm>
              <a:off x="238335" y="-16478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A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7E8DE0B-613A-4062-9B30-250221C8974C}"/>
                </a:ext>
              </a:extLst>
            </p:cNvPr>
            <p:cNvSpPr txBox="1"/>
            <p:nvPr/>
          </p:nvSpPr>
          <p:spPr>
            <a:xfrm>
              <a:off x="82119" y="2401290"/>
              <a:ext cx="2362448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Introduction to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What is a telescope?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Purpose and basic components.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of how telescopes magnify distant objects.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24806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92A1F99-F017-4BFC-BAE0-25C19B471735}"/>
              </a:ext>
            </a:extLst>
          </p:cNvPr>
          <p:cNvGrpSpPr/>
          <p:nvPr/>
        </p:nvGrpSpPr>
        <p:grpSpPr>
          <a:xfrm>
            <a:off x="101492" y="-12362"/>
            <a:ext cx="3000640" cy="6862125"/>
            <a:chOff x="2452811" y="-12362"/>
            <a:chExt cx="3000640" cy="686212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1A5A55-D069-410B-8AE4-13BB1105000D}"/>
                </a:ext>
              </a:extLst>
            </p:cNvPr>
            <p:cNvSpPr/>
            <p:nvPr/>
          </p:nvSpPr>
          <p:spPr>
            <a:xfrm>
              <a:off x="2452811" y="-8237"/>
              <a:ext cx="2434281" cy="6858000"/>
            </a:xfrm>
            <a:prstGeom prst="rect">
              <a:avLst/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C6F7F1DF-B3D8-4A28-86B1-908B50896498}"/>
                </a:ext>
              </a:extLst>
            </p:cNvPr>
            <p:cNvSpPr/>
            <p:nvPr/>
          </p:nvSpPr>
          <p:spPr>
            <a:xfrm rot="5400000">
              <a:off x="4366796" y="886869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4F42EDF-000C-41C4-9074-E53C801E6E8B}"/>
                </a:ext>
              </a:extLst>
            </p:cNvPr>
            <p:cNvSpPr txBox="1"/>
            <p:nvPr/>
          </p:nvSpPr>
          <p:spPr>
            <a:xfrm>
              <a:off x="2530044" y="2393124"/>
              <a:ext cx="2222931" cy="4278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Working of Telescopes</a:t>
              </a: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How the objective and eyepiece function.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Magnifying power and its formula.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calculation for magnifying power.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A99147A0-39E7-47FA-8A38-1D1A9B2979F5}"/>
                </a:ext>
              </a:extLst>
            </p:cNvPr>
            <p:cNvSpPr txBox="1">
              <a:spLocks/>
            </p:cNvSpPr>
            <p:nvPr/>
          </p:nvSpPr>
          <p:spPr>
            <a:xfrm>
              <a:off x="2886806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B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3921507" y="-40402"/>
            <a:ext cx="75423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Working of Telescopes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AE59903-5C39-4161-8D4C-4576A1ADCED8}"/>
              </a:ext>
            </a:extLst>
          </p:cNvPr>
          <p:cNvSpPr txBox="1"/>
          <p:nvPr/>
        </p:nvSpPr>
        <p:spPr>
          <a:xfrm>
            <a:off x="3553482" y="1176230"/>
            <a:ext cx="44126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chemeClr val="bg1"/>
                </a:solidFill>
                <a:latin typeface="Tohomi"/>
              </a:rPr>
              <a:t>Objective Lens/Mirror</a:t>
            </a:r>
            <a:endParaRPr lang="en-US" sz="3200" b="1" dirty="0">
              <a:solidFill>
                <a:schemeClr val="bg1"/>
              </a:solidFill>
              <a:latin typeface="Tohomi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69FF535-5FBB-45E9-8B90-BD9BCA7E2748}"/>
              </a:ext>
            </a:extLst>
          </p:cNvPr>
          <p:cNvSpPr txBox="1"/>
          <p:nvPr/>
        </p:nvSpPr>
        <p:spPr>
          <a:xfrm>
            <a:off x="3593109" y="1760278"/>
            <a:ext cx="819910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bg1"/>
                </a:solidFill>
                <a:latin typeface="Tohomi"/>
              </a:rPr>
              <a:t>Captures light from a distant object.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bg1"/>
                </a:solidFill>
                <a:latin typeface="Tohomi"/>
              </a:rPr>
              <a:t>Forms a real, inverted image inside the telescope tube.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bg1"/>
                </a:solidFill>
                <a:latin typeface="Tohomi"/>
              </a:rPr>
              <a:t>Larger aperture allows gathering more light, making distant objects brighter.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ohomi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5624589-3EA8-4E7A-804B-B72A02CBF45A}"/>
              </a:ext>
            </a:extLst>
          </p:cNvPr>
          <p:cNvSpPr txBox="1"/>
          <p:nvPr/>
        </p:nvSpPr>
        <p:spPr>
          <a:xfrm>
            <a:off x="3688297" y="4142166"/>
            <a:ext cx="29938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chemeClr val="bg1"/>
                </a:solidFill>
                <a:latin typeface="Tohomi"/>
              </a:rPr>
              <a:t>Eyepiece Lens</a:t>
            </a:r>
            <a:endParaRPr lang="en-US" sz="3200" b="1" dirty="0">
              <a:solidFill>
                <a:schemeClr val="bg1"/>
              </a:solidFill>
              <a:latin typeface="Tohomi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BE5FA5-942C-499B-9B42-1DDDB615CD9A}"/>
              </a:ext>
            </a:extLst>
          </p:cNvPr>
          <p:cNvSpPr txBox="1"/>
          <p:nvPr/>
        </p:nvSpPr>
        <p:spPr>
          <a:xfrm>
            <a:off x="3745509" y="5007571"/>
            <a:ext cx="819910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bg1"/>
                </a:solidFill>
                <a:latin typeface="Tohomi"/>
              </a:rPr>
              <a:t>Magnifies the real image formed by the objective lens.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bg1"/>
                </a:solidFill>
                <a:latin typeface="Tohomi"/>
              </a:rPr>
              <a:t>Allows the observer to see a clearer, magnified view.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ohomi"/>
            </a:endParaRPr>
          </a:p>
        </p:txBody>
      </p:sp>
    </p:spTree>
    <p:extLst>
      <p:ext uri="{BB962C8B-B14F-4D97-AF65-F5344CB8AC3E}">
        <p14:creationId xmlns:p14="http://schemas.microsoft.com/office/powerpoint/2010/main" val="42413189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92A1F99-F017-4BFC-BAE0-25C19B471735}"/>
              </a:ext>
            </a:extLst>
          </p:cNvPr>
          <p:cNvGrpSpPr/>
          <p:nvPr/>
        </p:nvGrpSpPr>
        <p:grpSpPr>
          <a:xfrm>
            <a:off x="101492" y="-12362"/>
            <a:ext cx="3000640" cy="6862125"/>
            <a:chOff x="2452811" y="-12362"/>
            <a:chExt cx="3000640" cy="686212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1A5A55-D069-410B-8AE4-13BB1105000D}"/>
                </a:ext>
              </a:extLst>
            </p:cNvPr>
            <p:cNvSpPr/>
            <p:nvPr/>
          </p:nvSpPr>
          <p:spPr>
            <a:xfrm>
              <a:off x="2452811" y="-8237"/>
              <a:ext cx="2434281" cy="6858000"/>
            </a:xfrm>
            <a:prstGeom prst="rect">
              <a:avLst/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C6F7F1DF-B3D8-4A28-86B1-908B50896498}"/>
                </a:ext>
              </a:extLst>
            </p:cNvPr>
            <p:cNvSpPr/>
            <p:nvPr/>
          </p:nvSpPr>
          <p:spPr>
            <a:xfrm rot="5400000">
              <a:off x="4366796" y="886869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4F42EDF-000C-41C4-9074-E53C801E6E8B}"/>
                </a:ext>
              </a:extLst>
            </p:cNvPr>
            <p:cNvSpPr txBox="1"/>
            <p:nvPr/>
          </p:nvSpPr>
          <p:spPr>
            <a:xfrm>
              <a:off x="2530044" y="2393124"/>
              <a:ext cx="2222931" cy="4278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Working of Telescopes</a:t>
              </a: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How the objective and eyepiece function.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Magnifying power and its formula.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calculation for magnifying power.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A99147A0-39E7-47FA-8A38-1D1A9B2979F5}"/>
                </a:ext>
              </a:extLst>
            </p:cNvPr>
            <p:cNvSpPr txBox="1">
              <a:spLocks/>
            </p:cNvSpPr>
            <p:nvPr/>
          </p:nvSpPr>
          <p:spPr>
            <a:xfrm>
              <a:off x="2886806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B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3921507" y="-40402"/>
            <a:ext cx="75423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Working of Telescopes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AE59903-5C39-4161-8D4C-4576A1ADCED8}"/>
              </a:ext>
            </a:extLst>
          </p:cNvPr>
          <p:cNvSpPr txBox="1"/>
          <p:nvPr/>
        </p:nvSpPr>
        <p:spPr>
          <a:xfrm>
            <a:off x="3553482" y="1176230"/>
            <a:ext cx="76518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chemeClr val="bg1"/>
                </a:solidFill>
                <a:latin typeface="Tohomi"/>
              </a:rPr>
              <a:t>Magnifying Power &amp; Example Calculation</a:t>
            </a:r>
            <a:endParaRPr lang="en-US" sz="3200" b="1" dirty="0">
              <a:solidFill>
                <a:schemeClr val="bg1"/>
              </a:solidFill>
              <a:latin typeface="Tohomi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A69FF535-5FBB-45E9-8B90-BD9BCA7E2748}"/>
                  </a:ext>
                </a:extLst>
              </p:cNvPr>
              <p:cNvSpPr txBox="1"/>
              <p:nvPr/>
            </p:nvSpPr>
            <p:spPr>
              <a:xfrm>
                <a:off x="3593109" y="1760278"/>
                <a:ext cx="8199108" cy="36181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lvl="0" indent="-4572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lang="en-US" altLang="en-US" sz="2800" dirty="0">
                    <a:solidFill>
                      <a:schemeClr val="bg1"/>
                    </a:solidFill>
                    <a:latin typeface="Tohomi"/>
                  </a:rPr>
                  <a:t>The ratio of the angular size of the image to the angular size of the object.</a:t>
                </a:r>
              </a:p>
              <a:p>
                <a:pPr marL="457200" lvl="0" indent="-4572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lang="en-US" altLang="en-US" sz="2800" dirty="0">
                    <a:solidFill>
                      <a:schemeClr val="bg1"/>
                    </a:solidFill>
                    <a:latin typeface="Tohomi"/>
                  </a:rPr>
                  <a:t>Formula: </a:t>
                </a:r>
                <a:r>
                  <a:rPr lang="en-US" altLang="en-US" sz="2800" b="1" dirty="0">
                    <a:solidFill>
                      <a:schemeClr val="bg1"/>
                    </a:solidFill>
                    <a:latin typeface="Tohomi"/>
                  </a:rPr>
                  <a:t>𝑚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en-US" sz="2800" b="1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en-US" sz="2800" b="1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𝒇𝒐</m:t>
                        </m:r>
                      </m:num>
                      <m:den>
                        <m:r>
                          <a:rPr lang="en-US" altLang="en-US" sz="2800" b="1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𝒇𝒆</m:t>
                        </m:r>
                      </m:den>
                    </m:f>
                  </m:oMath>
                </a14:m>
                <a:endParaRPr lang="en-US" altLang="en-US" sz="2800" b="1" dirty="0">
                  <a:solidFill>
                    <a:schemeClr val="bg1"/>
                  </a:solidFill>
                  <a:latin typeface="Tohomi"/>
                </a:endParaRPr>
              </a:p>
              <a:p>
                <a:pPr marL="457200" lvl="0" indent="-457200" eaLnBrk="0" fontAlgn="base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</a:pPr>
                <a:r>
                  <a:rPr lang="en-US" altLang="en-US" sz="2800" dirty="0">
                    <a:solidFill>
                      <a:schemeClr val="bg1"/>
                    </a:solidFill>
                    <a:latin typeface="Tohomi"/>
                  </a:rPr>
                  <a:t>where 𝑓𝑜  is the focal length of the objective and  𝑓𝑒  is the focal length of the eyepiece.</a:t>
                </a:r>
                <a:endParaRPr kumimoji="0" lang="en-US" altLang="en-US" sz="2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Tohomi"/>
                </a:endParaRPr>
              </a:p>
            </p:txBody>
          </p:sp>
        </mc:Choice>
        <mc:Fallback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A69FF535-5FBB-45E9-8B90-BD9BCA7E27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3109" y="1760278"/>
                <a:ext cx="8199108" cy="3618106"/>
              </a:xfrm>
              <a:prstGeom prst="rect">
                <a:avLst/>
              </a:prstGeom>
              <a:blipFill>
                <a:blip r:embed="rId3"/>
                <a:stretch>
                  <a:fillRect l="-1338" b="-455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731191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92A1F99-F017-4BFC-BAE0-25C19B471735}"/>
              </a:ext>
            </a:extLst>
          </p:cNvPr>
          <p:cNvGrpSpPr/>
          <p:nvPr/>
        </p:nvGrpSpPr>
        <p:grpSpPr>
          <a:xfrm>
            <a:off x="101492" y="-12362"/>
            <a:ext cx="3000640" cy="6862125"/>
            <a:chOff x="2452811" y="-12362"/>
            <a:chExt cx="3000640" cy="686212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1A5A55-D069-410B-8AE4-13BB1105000D}"/>
                </a:ext>
              </a:extLst>
            </p:cNvPr>
            <p:cNvSpPr/>
            <p:nvPr/>
          </p:nvSpPr>
          <p:spPr>
            <a:xfrm>
              <a:off x="2452811" y="-8237"/>
              <a:ext cx="2434281" cy="6858000"/>
            </a:xfrm>
            <a:prstGeom prst="rect">
              <a:avLst/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C6F7F1DF-B3D8-4A28-86B1-908B50896498}"/>
                </a:ext>
              </a:extLst>
            </p:cNvPr>
            <p:cNvSpPr/>
            <p:nvPr/>
          </p:nvSpPr>
          <p:spPr>
            <a:xfrm rot="5400000">
              <a:off x="4366796" y="886869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4F42EDF-000C-41C4-9074-E53C801E6E8B}"/>
                </a:ext>
              </a:extLst>
            </p:cNvPr>
            <p:cNvSpPr txBox="1"/>
            <p:nvPr/>
          </p:nvSpPr>
          <p:spPr>
            <a:xfrm>
              <a:off x="2530044" y="2393124"/>
              <a:ext cx="2222931" cy="4278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Working of Telescopes</a:t>
              </a: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How the objective and eyepiece function.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Magnifying power and its formula.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calculation for magnifying power.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A99147A0-39E7-47FA-8A38-1D1A9B2979F5}"/>
                </a:ext>
              </a:extLst>
            </p:cNvPr>
            <p:cNvSpPr txBox="1">
              <a:spLocks/>
            </p:cNvSpPr>
            <p:nvPr/>
          </p:nvSpPr>
          <p:spPr>
            <a:xfrm>
              <a:off x="2886806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B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3921507" y="-40402"/>
            <a:ext cx="75423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Working of Telescopes</a:t>
            </a:r>
          </a:p>
        </p:txBody>
      </p:sp>
      <p:pic>
        <p:nvPicPr>
          <p:cNvPr id="5" name="video_2024-12-04_19-32-10">
            <a:hlinkClick r:id="" action="ppaction://media"/>
            <a:extLst>
              <a:ext uri="{FF2B5EF4-FFF2-40B4-BE49-F238E27FC236}">
                <a16:creationId xmlns:a16="http://schemas.microsoft.com/office/drawing/2014/main" id="{2399FFCF-E433-4912-9FC5-CAD009E5F6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63909" y="1438139"/>
            <a:ext cx="8159798" cy="444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5464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92A1F99-F017-4BFC-BAE0-25C19B471735}"/>
              </a:ext>
            </a:extLst>
          </p:cNvPr>
          <p:cNvGrpSpPr/>
          <p:nvPr/>
        </p:nvGrpSpPr>
        <p:grpSpPr>
          <a:xfrm>
            <a:off x="101492" y="-12362"/>
            <a:ext cx="3000640" cy="6862125"/>
            <a:chOff x="2452811" y="-12362"/>
            <a:chExt cx="3000640" cy="686212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1A5A55-D069-410B-8AE4-13BB1105000D}"/>
                </a:ext>
              </a:extLst>
            </p:cNvPr>
            <p:cNvSpPr/>
            <p:nvPr/>
          </p:nvSpPr>
          <p:spPr>
            <a:xfrm>
              <a:off x="2452811" y="-8237"/>
              <a:ext cx="2434281" cy="6858000"/>
            </a:xfrm>
            <a:prstGeom prst="rect">
              <a:avLst/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C6F7F1DF-B3D8-4A28-86B1-908B50896498}"/>
                </a:ext>
              </a:extLst>
            </p:cNvPr>
            <p:cNvSpPr/>
            <p:nvPr/>
          </p:nvSpPr>
          <p:spPr>
            <a:xfrm rot="5400000">
              <a:off x="4366796" y="886869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4F42EDF-000C-41C4-9074-E53C801E6E8B}"/>
                </a:ext>
              </a:extLst>
            </p:cNvPr>
            <p:cNvSpPr txBox="1"/>
            <p:nvPr/>
          </p:nvSpPr>
          <p:spPr>
            <a:xfrm>
              <a:off x="2530044" y="2393124"/>
              <a:ext cx="2222931" cy="4278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Working of Telescopes</a:t>
              </a: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How the objective and eyepiece function.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Magnifying power and its formula.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calculation for magnifying power.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A99147A0-39E7-47FA-8A38-1D1A9B2979F5}"/>
                </a:ext>
              </a:extLst>
            </p:cNvPr>
            <p:cNvSpPr txBox="1">
              <a:spLocks/>
            </p:cNvSpPr>
            <p:nvPr/>
          </p:nvSpPr>
          <p:spPr>
            <a:xfrm>
              <a:off x="2886806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B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3921507" y="-40402"/>
            <a:ext cx="75423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Working of Telescopes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5CE705-7E0E-45DB-9FF4-7D06BAE741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51"/>
          <a:stretch/>
        </p:blipFill>
        <p:spPr>
          <a:xfrm>
            <a:off x="3892404" y="1283677"/>
            <a:ext cx="8120871" cy="484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2637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92A1F99-F017-4BFC-BAE0-25C19B471735}"/>
              </a:ext>
            </a:extLst>
          </p:cNvPr>
          <p:cNvGrpSpPr/>
          <p:nvPr/>
        </p:nvGrpSpPr>
        <p:grpSpPr>
          <a:xfrm>
            <a:off x="101492" y="-12362"/>
            <a:ext cx="3000640" cy="6862125"/>
            <a:chOff x="2452811" y="-12362"/>
            <a:chExt cx="3000640" cy="686212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1A5A55-D069-410B-8AE4-13BB1105000D}"/>
                </a:ext>
              </a:extLst>
            </p:cNvPr>
            <p:cNvSpPr/>
            <p:nvPr/>
          </p:nvSpPr>
          <p:spPr>
            <a:xfrm>
              <a:off x="2452811" y="-8237"/>
              <a:ext cx="2434281" cy="6858000"/>
            </a:xfrm>
            <a:prstGeom prst="rect">
              <a:avLst/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C6F7F1DF-B3D8-4A28-86B1-908B50896498}"/>
                </a:ext>
              </a:extLst>
            </p:cNvPr>
            <p:cNvSpPr/>
            <p:nvPr/>
          </p:nvSpPr>
          <p:spPr>
            <a:xfrm rot="5400000">
              <a:off x="4366796" y="886869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4F42EDF-000C-41C4-9074-E53C801E6E8B}"/>
                </a:ext>
              </a:extLst>
            </p:cNvPr>
            <p:cNvSpPr txBox="1"/>
            <p:nvPr/>
          </p:nvSpPr>
          <p:spPr>
            <a:xfrm>
              <a:off x="2530044" y="2393124"/>
              <a:ext cx="2222931" cy="4278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Working of Telescopes</a:t>
              </a: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How the objective and eyepiece function.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Magnifying power and its formula.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calculation for magnifying power.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A99147A0-39E7-47FA-8A38-1D1A9B2979F5}"/>
                </a:ext>
              </a:extLst>
            </p:cNvPr>
            <p:cNvSpPr txBox="1">
              <a:spLocks/>
            </p:cNvSpPr>
            <p:nvPr/>
          </p:nvSpPr>
          <p:spPr>
            <a:xfrm>
              <a:off x="2886806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B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3921507" y="-40402"/>
            <a:ext cx="75423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Working of Telescopes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7F6450E-3A1F-47A1-9C7A-31BC6320A658}"/>
              </a:ext>
            </a:extLst>
          </p:cNvPr>
          <p:cNvSpPr txBox="1"/>
          <p:nvPr/>
        </p:nvSpPr>
        <p:spPr>
          <a:xfrm>
            <a:off x="3553483" y="1176230"/>
            <a:ext cx="86385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Tohomi"/>
              </a:rPr>
              <a:t>Q) A telescope has an objective focal length of 100 cm and    </a:t>
            </a:r>
          </a:p>
          <a:p>
            <a:r>
              <a:rPr lang="en-US" sz="2800" dirty="0">
                <a:solidFill>
                  <a:schemeClr val="bg1"/>
                </a:solidFill>
                <a:latin typeface="Tohomi"/>
              </a:rPr>
              <a:t>     an eyepiece focal length of 1 cm. What is its magnifying </a:t>
            </a:r>
          </a:p>
          <a:p>
            <a:r>
              <a:rPr lang="en-US" sz="2800" dirty="0">
                <a:solidFill>
                  <a:schemeClr val="bg1"/>
                </a:solidFill>
                <a:latin typeface="Tohomi"/>
              </a:rPr>
              <a:t>     power?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D10C9E3-0A8B-4EDC-AD4A-5639E4BD5FD8}"/>
                  </a:ext>
                </a:extLst>
              </p:cNvPr>
              <p:cNvSpPr txBox="1"/>
              <p:nvPr/>
            </p:nvSpPr>
            <p:spPr>
              <a:xfrm>
                <a:off x="3497944" y="2799253"/>
                <a:ext cx="8694056" cy="3638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2800" dirty="0">
                    <a:solidFill>
                      <a:schemeClr val="bg1"/>
                    </a:solidFill>
                    <a:latin typeface="Tohomi"/>
                  </a:rPr>
                  <a:t>Using the formula:</a:t>
                </a: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2800" dirty="0">
                  <a:solidFill>
                    <a:schemeClr val="bg1"/>
                  </a:solidFill>
                  <a:latin typeface="Tohomi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2800" dirty="0">
                    <a:solidFill>
                      <a:schemeClr val="bg1"/>
                    </a:solidFill>
                    <a:latin typeface="Tohomi"/>
                  </a:rPr>
                  <a:t>𝑚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en-US" sz="2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altLang="en-US" sz="2800" dirty="0" smtClean="0">
                            <a:solidFill>
                              <a:schemeClr val="bg1"/>
                            </a:solidFill>
                            <a:latin typeface="Tohomi"/>
                          </a:rPr>
                          <m:t>𝑓𝑜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altLang="en-US" sz="2800" dirty="0" smtClean="0">
                            <a:solidFill>
                              <a:schemeClr val="bg1"/>
                            </a:solidFill>
                            <a:latin typeface="Tohomi"/>
                          </a:rPr>
                          <m:t>𝑓𝑒</m:t>
                        </m:r>
                      </m:den>
                    </m:f>
                  </m:oMath>
                </a14:m>
                <a:endParaRPr lang="en-US" altLang="en-US" sz="2800" dirty="0">
                  <a:solidFill>
                    <a:schemeClr val="bg1"/>
                  </a:solidFill>
                  <a:latin typeface="Tohomi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2800" dirty="0">
                  <a:solidFill>
                    <a:schemeClr val="bg1"/>
                  </a:solidFill>
                  <a:latin typeface="Tohomi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2800" dirty="0">
                    <a:solidFill>
                      <a:schemeClr val="bg1"/>
                    </a:solidFill>
                    <a:latin typeface="Tohomi"/>
                  </a:rPr>
                  <a:t>𝑚=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en-US" sz="2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en-US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100</m:t>
                        </m:r>
                      </m:num>
                      <m:den>
                        <m:r>
                          <a:rPr lang="en-US" altLang="en-US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den>
                    </m:f>
                  </m:oMath>
                </a14:m>
                <a:endParaRPr lang="en-US" altLang="en-US" sz="2800" dirty="0">
                  <a:solidFill>
                    <a:schemeClr val="bg1"/>
                  </a:solidFill>
                  <a:latin typeface="Tohomi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z="2800" dirty="0">
                  <a:solidFill>
                    <a:schemeClr val="bg1"/>
                  </a:solidFill>
                  <a:latin typeface="Tohomi"/>
                </a:endParaRPr>
              </a:p>
              <a:p>
                <a:pPr lv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2800" b="1" dirty="0">
                    <a:solidFill>
                      <a:schemeClr val="bg1"/>
                    </a:solidFill>
                    <a:latin typeface="Tohomi"/>
                  </a:rPr>
                  <a:t>Answer:  </a:t>
                </a:r>
                <a:r>
                  <a:rPr lang="en-US" altLang="en-US" sz="2800" dirty="0">
                    <a:solidFill>
                      <a:schemeClr val="bg1"/>
                    </a:solidFill>
                    <a:latin typeface="Tohomi"/>
                  </a:rPr>
                  <a:t>The telescope magnifies the object 100 times.</a:t>
                </a:r>
                <a:endParaRPr kumimoji="0" lang="en-US" altLang="en-US" sz="2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Tohomi"/>
                </a:endParaRPr>
              </a:p>
            </p:txBody>
          </p:sp>
        </mc:Choice>
        <mc:Fallback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D10C9E3-0A8B-4EDC-AD4A-5639E4BD5F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7944" y="2799253"/>
                <a:ext cx="8694056" cy="3638945"/>
              </a:xfrm>
              <a:prstGeom prst="rect">
                <a:avLst/>
              </a:prstGeom>
              <a:blipFill>
                <a:blip r:embed="rId3"/>
                <a:stretch>
                  <a:fillRect l="-1473" t="-1508" b="-385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925677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92A1F99-F017-4BFC-BAE0-25C19B471735}"/>
              </a:ext>
            </a:extLst>
          </p:cNvPr>
          <p:cNvGrpSpPr/>
          <p:nvPr/>
        </p:nvGrpSpPr>
        <p:grpSpPr>
          <a:xfrm>
            <a:off x="101492" y="-12362"/>
            <a:ext cx="3000640" cy="6862125"/>
            <a:chOff x="2452811" y="-12362"/>
            <a:chExt cx="3000640" cy="686212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1A5A55-D069-410B-8AE4-13BB1105000D}"/>
                </a:ext>
              </a:extLst>
            </p:cNvPr>
            <p:cNvSpPr/>
            <p:nvPr/>
          </p:nvSpPr>
          <p:spPr>
            <a:xfrm>
              <a:off x="2452811" y="-8237"/>
              <a:ext cx="2434281" cy="6858000"/>
            </a:xfrm>
            <a:prstGeom prst="rect">
              <a:avLst/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C6F7F1DF-B3D8-4A28-86B1-908B50896498}"/>
                </a:ext>
              </a:extLst>
            </p:cNvPr>
            <p:cNvSpPr/>
            <p:nvPr/>
          </p:nvSpPr>
          <p:spPr>
            <a:xfrm rot="5400000">
              <a:off x="4366796" y="886869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4F42EDF-000C-41C4-9074-E53C801E6E8B}"/>
                </a:ext>
              </a:extLst>
            </p:cNvPr>
            <p:cNvSpPr txBox="1"/>
            <p:nvPr/>
          </p:nvSpPr>
          <p:spPr>
            <a:xfrm>
              <a:off x="2530044" y="2393124"/>
              <a:ext cx="2222931" cy="4278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Working of Telescopes</a:t>
              </a: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How the objective and eyepiece function.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Magnifying power and its formula.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calculation for magnifying power.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A99147A0-39E7-47FA-8A38-1D1A9B2979F5}"/>
                </a:ext>
              </a:extLst>
            </p:cNvPr>
            <p:cNvSpPr txBox="1">
              <a:spLocks/>
            </p:cNvSpPr>
            <p:nvPr/>
          </p:nvSpPr>
          <p:spPr>
            <a:xfrm>
              <a:off x="2886806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B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3921507" y="3001735"/>
            <a:ext cx="75423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Working of Telescopes</a:t>
            </a:r>
          </a:p>
        </p:txBody>
      </p:sp>
    </p:spTree>
    <p:extLst>
      <p:ext uri="{BB962C8B-B14F-4D97-AF65-F5344CB8AC3E}">
        <p14:creationId xmlns:p14="http://schemas.microsoft.com/office/powerpoint/2010/main" val="892564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92A1F99-F017-4BFC-BAE0-25C19B471735}"/>
              </a:ext>
            </a:extLst>
          </p:cNvPr>
          <p:cNvGrpSpPr/>
          <p:nvPr/>
        </p:nvGrpSpPr>
        <p:grpSpPr>
          <a:xfrm>
            <a:off x="13219607" y="-12362"/>
            <a:ext cx="3000640" cy="6862125"/>
            <a:chOff x="2452811" y="-12362"/>
            <a:chExt cx="3000640" cy="686212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1A5A55-D069-410B-8AE4-13BB1105000D}"/>
                </a:ext>
              </a:extLst>
            </p:cNvPr>
            <p:cNvSpPr/>
            <p:nvPr/>
          </p:nvSpPr>
          <p:spPr>
            <a:xfrm>
              <a:off x="2452811" y="-8237"/>
              <a:ext cx="2434281" cy="6858000"/>
            </a:xfrm>
            <a:prstGeom prst="rect">
              <a:avLst/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C6F7F1DF-B3D8-4A28-86B1-908B50896498}"/>
                </a:ext>
              </a:extLst>
            </p:cNvPr>
            <p:cNvSpPr/>
            <p:nvPr/>
          </p:nvSpPr>
          <p:spPr>
            <a:xfrm rot="5400000">
              <a:off x="4366796" y="886869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4F42EDF-000C-41C4-9074-E53C801E6E8B}"/>
                </a:ext>
              </a:extLst>
            </p:cNvPr>
            <p:cNvSpPr txBox="1"/>
            <p:nvPr/>
          </p:nvSpPr>
          <p:spPr>
            <a:xfrm>
              <a:off x="2530044" y="2393124"/>
              <a:ext cx="2222931" cy="4278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Working of Telescopes</a:t>
              </a: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How the objective and eyepiece function.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Magnifying power and its formula.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calculation for magnifying power.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A99147A0-39E7-47FA-8A38-1D1A9B2979F5}"/>
                </a:ext>
              </a:extLst>
            </p:cNvPr>
            <p:cNvSpPr txBox="1">
              <a:spLocks/>
            </p:cNvSpPr>
            <p:nvPr/>
          </p:nvSpPr>
          <p:spPr>
            <a:xfrm>
              <a:off x="2886806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B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3921507" y="3001735"/>
            <a:ext cx="754231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Terrestrial vs Astronomical Telescopes</a:t>
            </a:r>
          </a:p>
        </p:txBody>
      </p:sp>
    </p:spTree>
    <p:extLst>
      <p:ext uri="{BB962C8B-B14F-4D97-AF65-F5344CB8AC3E}">
        <p14:creationId xmlns:p14="http://schemas.microsoft.com/office/powerpoint/2010/main" val="23581200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-28835"/>
            <a:ext cx="991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Terrestrial vs Astronomical Telescopes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932C194-44B1-41AC-B691-277FC82834D4}"/>
              </a:ext>
            </a:extLst>
          </p:cNvPr>
          <p:cNvSpPr txBox="1"/>
          <p:nvPr/>
        </p:nvSpPr>
        <p:spPr>
          <a:xfrm>
            <a:off x="3553482" y="754195"/>
            <a:ext cx="42863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chemeClr val="bg1"/>
                </a:solidFill>
                <a:latin typeface="Tohomi"/>
              </a:rPr>
              <a:t>Terrestrial Telescopes</a:t>
            </a:r>
            <a:endParaRPr lang="en-US" sz="3200" b="1" dirty="0">
              <a:solidFill>
                <a:schemeClr val="bg1"/>
              </a:solidFill>
              <a:latin typeface="Tohomi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542046A-5242-4A36-8380-C8D2975AD6E8}"/>
              </a:ext>
            </a:extLst>
          </p:cNvPr>
          <p:cNvSpPr txBox="1"/>
          <p:nvPr/>
        </p:nvSpPr>
        <p:spPr>
          <a:xfrm>
            <a:off x="3593109" y="1338246"/>
            <a:ext cx="819910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800" b="1" dirty="0">
                <a:solidFill>
                  <a:schemeClr val="bg1"/>
                </a:solidFill>
                <a:latin typeface="Tohomi"/>
              </a:rPr>
              <a:t>Purpose: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Used for viewing objects on Earth.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Ideal for terrestrial observations like landscapes or ships at sea.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2800" dirty="0">
              <a:solidFill>
                <a:schemeClr val="bg1"/>
              </a:solidFill>
              <a:latin typeface="Tohomi"/>
            </a:endParaRP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800" b="1" dirty="0">
                <a:solidFill>
                  <a:schemeClr val="bg1"/>
                </a:solidFill>
                <a:latin typeface="Tohomi"/>
              </a:rPr>
              <a:t>Key Feature: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Inverting Lenses: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	Additional lenses correct the image orientation, 	making the final image erect.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800" dirty="0">
              <a:solidFill>
                <a:schemeClr val="bg1"/>
              </a:solidFill>
              <a:latin typeface="Tohomi"/>
            </a:endParaRP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800" b="1" dirty="0">
                <a:solidFill>
                  <a:schemeClr val="bg1"/>
                </a:solidFill>
                <a:latin typeface="Tohomi"/>
              </a:rPr>
              <a:t>Applications: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Navigation, surveillance, and nature observation.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latin typeface="Tohomi"/>
            </a:endParaRPr>
          </a:p>
        </p:txBody>
      </p:sp>
    </p:spTree>
    <p:extLst>
      <p:ext uri="{BB962C8B-B14F-4D97-AF65-F5344CB8AC3E}">
        <p14:creationId xmlns:p14="http://schemas.microsoft.com/office/powerpoint/2010/main" val="18353442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4571" y="-247133"/>
            <a:ext cx="13755982" cy="786154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5352" y="-24717"/>
            <a:ext cx="12997543" cy="7328262"/>
          </a:xfrm>
          <a:prstGeom prst="rect">
            <a:avLst/>
          </a:prstGeom>
          <a:solidFill>
            <a:schemeClr val="tx1"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92A1F99-F017-4BFC-BAE0-25C19B471735}"/>
              </a:ext>
            </a:extLst>
          </p:cNvPr>
          <p:cNvGrpSpPr/>
          <p:nvPr/>
        </p:nvGrpSpPr>
        <p:grpSpPr>
          <a:xfrm>
            <a:off x="101492" y="-12362"/>
            <a:ext cx="3000640" cy="6862125"/>
            <a:chOff x="2452811" y="-12362"/>
            <a:chExt cx="3000640" cy="686212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1A5A55-D069-410B-8AE4-13BB1105000D}"/>
                </a:ext>
              </a:extLst>
            </p:cNvPr>
            <p:cNvSpPr/>
            <p:nvPr/>
          </p:nvSpPr>
          <p:spPr>
            <a:xfrm>
              <a:off x="2452811" y="-8237"/>
              <a:ext cx="2434281" cy="6858000"/>
            </a:xfrm>
            <a:prstGeom prst="rect">
              <a:avLst/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C6F7F1DF-B3D8-4A28-86B1-908B50896498}"/>
                </a:ext>
              </a:extLst>
            </p:cNvPr>
            <p:cNvSpPr/>
            <p:nvPr/>
          </p:nvSpPr>
          <p:spPr>
            <a:xfrm rot="5400000">
              <a:off x="4366796" y="886869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4F42EDF-000C-41C4-9074-E53C801E6E8B}"/>
                </a:ext>
              </a:extLst>
            </p:cNvPr>
            <p:cNvSpPr txBox="1"/>
            <p:nvPr/>
          </p:nvSpPr>
          <p:spPr>
            <a:xfrm>
              <a:off x="2530044" y="2393124"/>
              <a:ext cx="2222931" cy="4278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Working of Telescopes</a:t>
              </a: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How the objective and eyepiece function.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Magnifying power and its formula.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calculation for magnifying power.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A99147A0-39E7-47FA-8A38-1D1A9B2979F5}"/>
                </a:ext>
              </a:extLst>
            </p:cNvPr>
            <p:cNvSpPr txBox="1">
              <a:spLocks/>
            </p:cNvSpPr>
            <p:nvPr/>
          </p:nvSpPr>
          <p:spPr>
            <a:xfrm>
              <a:off x="2886806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B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2FB1FC4-E127-486E-B0DF-0504B2817297}"/>
              </a:ext>
            </a:extLst>
          </p:cNvPr>
          <p:cNvGrpSpPr/>
          <p:nvPr/>
        </p:nvGrpSpPr>
        <p:grpSpPr>
          <a:xfrm>
            <a:off x="14402" y="-16478"/>
            <a:ext cx="3017268" cy="6862125"/>
            <a:chOff x="14402" y="-16478"/>
            <a:chExt cx="3017268" cy="686212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E877AC4-3080-4240-AB1C-55C2CA12BD2C}"/>
                </a:ext>
              </a:extLst>
            </p:cNvPr>
            <p:cNvSpPr/>
            <p:nvPr/>
          </p:nvSpPr>
          <p:spPr>
            <a:xfrm>
              <a:off x="14402" y="-12353"/>
              <a:ext cx="2434281" cy="6858000"/>
            </a:xfrm>
            <a:prstGeom prst="rect">
              <a:avLst/>
            </a:prstGeom>
            <a:solidFill>
              <a:srgbClr val="0A32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rgbClr val="FF0000"/>
                </a:solidFill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0A91D68A-D09A-4F7E-9109-5A253372C3FF}"/>
                </a:ext>
              </a:extLst>
            </p:cNvPr>
            <p:cNvSpPr/>
            <p:nvPr/>
          </p:nvSpPr>
          <p:spPr>
            <a:xfrm rot="5400000">
              <a:off x="1945015" y="944538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0A32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Title 1">
              <a:extLst>
                <a:ext uri="{FF2B5EF4-FFF2-40B4-BE49-F238E27FC236}">
                  <a16:creationId xmlns:a16="http://schemas.microsoft.com/office/drawing/2014/main" id="{B3F875A2-E1A1-4F5E-A77E-EC58796E1D8F}"/>
                </a:ext>
              </a:extLst>
            </p:cNvPr>
            <p:cNvSpPr txBox="1">
              <a:spLocks/>
            </p:cNvSpPr>
            <p:nvPr/>
          </p:nvSpPr>
          <p:spPr>
            <a:xfrm>
              <a:off x="238335" y="-16478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A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7E8DE0B-613A-4062-9B30-250221C8974C}"/>
                </a:ext>
              </a:extLst>
            </p:cNvPr>
            <p:cNvSpPr txBox="1"/>
            <p:nvPr/>
          </p:nvSpPr>
          <p:spPr>
            <a:xfrm>
              <a:off x="82119" y="2401290"/>
              <a:ext cx="2362448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Introduction to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What is a telescope?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Purpose and basic components.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of how telescopes magnify distant objects.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4075505" y="2666089"/>
            <a:ext cx="75423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Introduction to Telescopes</a:t>
            </a:r>
          </a:p>
        </p:txBody>
      </p:sp>
    </p:spTree>
    <p:extLst>
      <p:ext uri="{BB962C8B-B14F-4D97-AF65-F5344CB8AC3E}">
        <p14:creationId xmlns:p14="http://schemas.microsoft.com/office/powerpoint/2010/main" val="6119824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-28835"/>
            <a:ext cx="991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Terrestrial vs Astronomical Telescopes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932C194-44B1-41AC-B691-277FC82834D4}"/>
              </a:ext>
            </a:extLst>
          </p:cNvPr>
          <p:cNvSpPr txBox="1"/>
          <p:nvPr/>
        </p:nvSpPr>
        <p:spPr>
          <a:xfrm>
            <a:off x="3553482" y="754195"/>
            <a:ext cx="42863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chemeClr val="bg1"/>
                </a:solidFill>
                <a:latin typeface="Tohomi"/>
              </a:rPr>
              <a:t>Terrestrial Telescopes</a:t>
            </a:r>
            <a:endParaRPr lang="en-US" sz="3200" b="1" dirty="0">
              <a:solidFill>
                <a:schemeClr val="bg1"/>
              </a:solidFill>
              <a:latin typeface="Tohom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50DF8FF-34D5-44EC-8B16-6D7BD1A456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304"/>
          <a:stretch/>
        </p:blipFill>
        <p:spPr>
          <a:xfrm>
            <a:off x="4283843" y="1341363"/>
            <a:ext cx="5992812" cy="26742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58A8B8-936A-41A6-A408-BD5CE44672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5411" b="13123"/>
          <a:stretch/>
        </p:blipFill>
        <p:spPr>
          <a:xfrm>
            <a:off x="4254404" y="4115651"/>
            <a:ext cx="6092591" cy="2566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7372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-28835"/>
            <a:ext cx="991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Terrestrial vs Astronomical Telescopes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932C194-44B1-41AC-B691-277FC82834D4}"/>
              </a:ext>
            </a:extLst>
          </p:cNvPr>
          <p:cNvSpPr txBox="1"/>
          <p:nvPr/>
        </p:nvSpPr>
        <p:spPr>
          <a:xfrm>
            <a:off x="3553482" y="754195"/>
            <a:ext cx="48255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chemeClr val="bg1"/>
                </a:solidFill>
                <a:latin typeface="Tohomi"/>
              </a:rPr>
              <a:t>Astronomical Telescopes</a:t>
            </a:r>
            <a:endParaRPr lang="en-US" sz="3200" b="1" dirty="0">
              <a:solidFill>
                <a:schemeClr val="bg1"/>
              </a:solidFill>
              <a:latin typeface="Tohomi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542046A-5242-4A36-8380-C8D2975AD6E8}"/>
              </a:ext>
            </a:extLst>
          </p:cNvPr>
          <p:cNvSpPr txBox="1"/>
          <p:nvPr/>
        </p:nvSpPr>
        <p:spPr>
          <a:xfrm>
            <a:off x="3382268" y="1338970"/>
            <a:ext cx="902898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800" b="1" dirty="0">
                <a:solidFill>
                  <a:schemeClr val="bg1"/>
                </a:solidFill>
                <a:latin typeface="Tohomi"/>
              </a:rPr>
              <a:t>Purpose: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Designed for observing celestial objects like stars, planets, and galaxies..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2800" dirty="0">
              <a:solidFill>
                <a:schemeClr val="bg1"/>
              </a:solidFill>
              <a:latin typeface="Tohomi"/>
            </a:endParaRP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800" b="1" dirty="0">
                <a:solidFill>
                  <a:schemeClr val="bg1"/>
                </a:solidFill>
                <a:latin typeface="Tohomi"/>
              </a:rPr>
              <a:t>Key Feature: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Light-Gathering Power: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	Larger objective lenses or mirrors collect more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	light, allowing observation of faint objects.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800" dirty="0">
              <a:solidFill>
                <a:schemeClr val="bg1"/>
              </a:solidFill>
              <a:latin typeface="Tohomi"/>
            </a:endParaRP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800" b="1" dirty="0">
                <a:solidFill>
                  <a:schemeClr val="bg1"/>
                </a:solidFill>
                <a:latin typeface="Tohomi"/>
              </a:rPr>
              <a:t>Resolution: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High resolving power distinguishes objects that appear very close together, revealing details in space.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latin typeface="Tohomi"/>
            </a:endParaRPr>
          </a:p>
        </p:txBody>
      </p:sp>
    </p:spTree>
    <p:extLst>
      <p:ext uri="{BB962C8B-B14F-4D97-AF65-F5344CB8AC3E}">
        <p14:creationId xmlns:p14="http://schemas.microsoft.com/office/powerpoint/2010/main" val="27006501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-28835"/>
            <a:ext cx="991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Terrestrial vs Astronomical Telescopes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932C194-44B1-41AC-B691-277FC82834D4}"/>
              </a:ext>
            </a:extLst>
          </p:cNvPr>
          <p:cNvSpPr txBox="1"/>
          <p:nvPr/>
        </p:nvSpPr>
        <p:spPr>
          <a:xfrm>
            <a:off x="3553482" y="754195"/>
            <a:ext cx="48255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chemeClr val="bg1"/>
                </a:solidFill>
                <a:latin typeface="Tohomi"/>
              </a:rPr>
              <a:t>Astronomical Telescopes</a:t>
            </a:r>
            <a:endParaRPr lang="en-US" sz="3200" b="1" dirty="0">
              <a:solidFill>
                <a:schemeClr val="bg1"/>
              </a:solidFill>
              <a:latin typeface="Tohomi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6191839-E892-40FC-A457-29D8B48DBE40}"/>
              </a:ext>
            </a:extLst>
          </p:cNvPr>
          <p:cNvGrpSpPr/>
          <p:nvPr/>
        </p:nvGrpSpPr>
        <p:grpSpPr>
          <a:xfrm>
            <a:off x="4046331" y="1494760"/>
            <a:ext cx="7388784" cy="5276356"/>
            <a:chOff x="4046331" y="1494760"/>
            <a:chExt cx="7388784" cy="527635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97844D6-3215-4B83-BA25-800393B88E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7265" b="10997"/>
            <a:stretch/>
          </p:blipFill>
          <p:spPr>
            <a:xfrm>
              <a:off x="4048478" y="1494760"/>
              <a:ext cx="7386637" cy="286622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5A78F51-7A95-4772-8096-826594DD9B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46331" y="4110017"/>
              <a:ext cx="3628771" cy="2661099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63CC2B7-8DD1-49EB-A8B3-837FCFEB7C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721"/>
            <a:stretch/>
          </p:blipFill>
          <p:spPr>
            <a:xfrm>
              <a:off x="7385538" y="4329099"/>
              <a:ext cx="4049577" cy="24420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943754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-28835"/>
            <a:ext cx="991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Terrestrial vs Astronomical Telescopes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932C194-44B1-41AC-B691-277FC82834D4}"/>
              </a:ext>
            </a:extLst>
          </p:cNvPr>
          <p:cNvSpPr txBox="1"/>
          <p:nvPr/>
        </p:nvSpPr>
        <p:spPr>
          <a:xfrm>
            <a:off x="3553482" y="754195"/>
            <a:ext cx="26917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chemeClr val="bg1"/>
                </a:solidFill>
                <a:latin typeface="Tohomi"/>
              </a:rPr>
              <a:t>Comparison</a:t>
            </a:r>
            <a:endParaRPr lang="en-US" sz="3200" b="1" dirty="0">
              <a:solidFill>
                <a:schemeClr val="bg1"/>
              </a:solidFill>
              <a:latin typeface="Tohomi"/>
            </a:endParaRPr>
          </a:p>
        </p:txBody>
      </p:sp>
    </p:spTree>
    <p:extLst>
      <p:ext uri="{BB962C8B-B14F-4D97-AF65-F5344CB8AC3E}">
        <p14:creationId xmlns:p14="http://schemas.microsoft.com/office/powerpoint/2010/main" val="26785153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-28835"/>
            <a:ext cx="991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Terrestrial vs Astronomical Telescopes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9A1A60C-8F86-4A5A-AC7D-E714590B4A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1168017"/>
              </p:ext>
            </p:extLst>
          </p:nvPr>
        </p:nvGraphicFramePr>
        <p:xfrm>
          <a:off x="3188610" y="686656"/>
          <a:ext cx="9068259" cy="5926557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2938538">
                  <a:extLst>
                    <a:ext uri="{9D8B030D-6E8A-4147-A177-3AD203B41FA5}">
                      <a16:colId xmlns:a16="http://schemas.microsoft.com/office/drawing/2014/main" val="1993007306"/>
                    </a:ext>
                  </a:extLst>
                </a:gridCol>
                <a:gridCol w="2938538">
                  <a:extLst>
                    <a:ext uri="{9D8B030D-6E8A-4147-A177-3AD203B41FA5}">
                      <a16:colId xmlns:a16="http://schemas.microsoft.com/office/drawing/2014/main" val="1754252456"/>
                    </a:ext>
                  </a:extLst>
                </a:gridCol>
                <a:gridCol w="3191183">
                  <a:extLst>
                    <a:ext uri="{9D8B030D-6E8A-4147-A177-3AD203B41FA5}">
                      <a16:colId xmlns:a16="http://schemas.microsoft.com/office/drawing/2014/main" val="580871383"/>
                    </a:ext>
                  </a:extLst>
                </a:gridCol>
              </a:tblGrid>
              <a:tr h="897357">
                <a:tc>
                  <a:txBody>
                    <a:bodyPr/>
                    <a:lstStyle/>
                    <a:p>
                      <a:r>
                        <a:rPr lang="en-IN" sz="2000" b="0" dirty="0">
                          <a:solidFill>
                            <a:schemeClr val="bg1"/>
                          </a:solidFill>
                          <a:latin typeface="Tohomi"/>
                        </a:rPr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1" dirty="0">
                          <a:solidFill>
                            <a:schemeClr val="bg1"/>
                          </a:solidFill>
                          <a:latin typeface="Tohomi"/>
                        </a:rPr>
                        <a:t>Terrestrial Telescopes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1" dirty="0">
                          <a:solidFill>
                            <a:schemeClr val="bg1"/>
                          </a:solidFill>
                          <a:latin typeface="Tohomi"/>
                        </a:rPr>
                        <a:t>Astronomical Telescopes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1017967"/>
                  </a:ext>
                </a:extLst>
              </a:tr>
              <a:tr h="897357">
                <a:tc>
                  <a:txBody>
                    <a:bodyPr/>
                    <a:lstStyle/>
                    <a:p>
                      <a:r>
                        <a:rPr lang="en-IN" sz="2000" b="0" dirty="0">
                          <a:solidFill>
                            <a:schemeClr val="bg1"/>
                          </a:solidFill>
                          <a:latin typeface="Tohomi"/>
                        </a:rPr>
                        <a:t>Objective Size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ohomi"/>
                        </a:rPr>
                        <a:t>Smaller objectives suitable for Earth-based viewing.	</a:t>
                      </a:r>
                      <a:endParaRPr lang="en-IN" sz="2000" dirty="0">
                        <a:solidFill>
                          <a:schemeClr val="bg1"/>
                        </a:solidFill>
                        <a:latin typeface="Tohom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ohomi"/>
                        </a:rPr>
                        <a:t>Larger objectives to gather more light for faint celestial objects.</a:t>
                      </a:r>
                      <a:endParaRPr lang="en-IN" sz="2000" dirty="0">
                        <a:solidFill>
                          <a:schemeClr val="bg1"/>
                        </a:solidFill>
                        <a:latin typeface="Tohom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3991302"/>
                  </a:ext>
                </a:extLst>
              </a:tr>
              <a:tr h="897357">
                <a:tc>
                  <a:txBody>
                    <a:bodyPr/>
                    <a:lstStyle/>
                    <a:p>
                      <a:r>
                        <a:rPr lang="en-IN" sz="2000" b="0" dirty="0">
                          <a:solidFill>
                            <a:schemeClr val="bg1"/>
                          </a:solidFill>
                          <a:latin typeface="Tohomi"/>
                        </a:rPr>
                        <a:t>Image Orientation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ohomi"/>
                        </a:rPr>
                        <a:t>Produces erect images using additional lenses or prisms.	</a:t>
                      </a:r>
                      <a:endParaRPr lang="en-IN" sz="2000" dirty="0">
                        <a:solidFill>
                          <a:schemeClr val="bg1"/>
                        </a:solidFill>
                        <a:latin typeface="Tohom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ohomi"/>
                        </a:rPr>
                        <a:t>Produces inverted images; orientation doesn't matter for astronomy.</a:t>
                      </a:r>
                      <a:endParaRPr lang="en-IN" sz="2000" dirty="0">
                        <a:solidFill>
                          <a:schemeClr val="bg1"/>
                        </a:solidFill>
                        <a:latin typeface="Tohom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8594754"/>
                  </a:ext>
                </a:extLst>
              </a:tr>
              <a:tr h="897357">
                <a:tc>
                  <a:txBody>
                    <a:bodyPr/>
                    <a:lstStyle/>
                    <a:p>
                      <a:r>
                        <a:rPr lang="en-IN" sz="2000" b="0" dirty="0">
                          <a:solidFill>
                            <a:schemeClr val="bg1"/>
                          </a:solidFill>
                          <a:latin typeface="Tohomi"/>
                        </a:rPr>
                        <a:t>Primary Use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ohomi"/>
                        </a:rPr>
                        <a:t>Observing landscapes, wildlife, and other Earth-based objects.	</a:t>
                      </a:r>
                      <a:endParaRPr lang="en-IN" sz="2000" dirty="0">
                        <a:solidFill>
                          <a:schemeClr val="bg1"/>
                        </a:solidFill>
                        <a:latin typeface="Tohom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ohomi"/>
                        </a:rPr>
                        <a:t>Observing distant stars, galaxies, and other celestial phenomena.</a:t>
                      </a:r>
                      <a:endParaRPr lang="en-IN" sz="2000" dirty="0">
                        <a:solidFill>
                          <a:schemeClr val="bg1"/>
                        </a:solidFill>
                        <a:latin typeface="Tohom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8409042"/>
                  </a:ext>
                </a:extLst>
              </a:tr>
              <a:tr h="897357">
                <a:tc>
                  <a:txBody>
                    <a:bodyPr/>
                    <a:lstStyle/>
                    <a:p>
                      <a:r>
                        <a:rPr lang="en-IN" sz="2000" b="0" dirty="0">
                          <a:solidFill>
                            <a:schemeClr val="bg1"/>
                          </a:solidFill>
                          <a:latin typeface="Tohomi"/>
                        </a:rPr>
                        <a:t>Light-Gathering Ability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ohomi"/>
                        </a:rPr>
                        <a:t>Focused on providing a wide field of view for closer objects.	</a:t>
                      </a:r>
                      <a:endParaRPr lang="en-IN" sz="2000" dirty="0">
                        <a:solidFill>
                          <a:schemeClr val="bg1"/>
                        </a:solidFill>
                        <a:latin typeface="Tohom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ohomi"/>
                        </a:rPr>
                        <a:t>Maximizes light collection to observe faint and distant objects.</a:t>
                      </a:r>
                      <a:endParaRPr lang="en-IN" sz="2000" dirty="0">
                        <a:solidFill>
                          <a:schemeClr val="bg1"/>
                        </a:solidFill>
                        <a:latin typeface="Tohom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2920288"/>
                  </a:ext>
                </a:extLst>
              </a:tr>
              <a:tr h="897357">
                <a:tc>
                  <a:txBody>
                    <a:bodyPr/>
                    <a:lstStyle/>
                    <a:p>
                      <a:r>
                        <a:rPr lang="en-IN" sz="2000" b="0" dirty="0">
                          <a:solidFill>
                            <a:schemeClr val="bg1"/>
                          </a:solidFill>
                          <a:latin typeface="Tohomi"/>
                        </a:rPr>
                        <a:t>Special Features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ohomi"/>
                        </a:rPr>
                        <a:t>Includes features for natural orientation and ease of terrestrial use.	</a:t>
                      </a:r>
                      <a:endParaRPr lang="en-IN" sz="2000" dirty="0">
                        <a:solidFill>
                          <a:schemeClr val="bg1"/>
                        </a:solidFill>
                        <a:latin typeface="Tohom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Tohomi"/>
                        </a:rPr>
                        <a:t>Optimized for high resolution and light capture, often digitally corrected.</a:t>
                      </a:r>
                      <a:endParaRPr lang="en-IN" sz="2000" dirty="0">
                        <a:solidFill>
                          <a:schemeClr val="bg1"/>
                        </a:solidFill>
                        <a:latin typeface="Tohom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82634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43307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2790565"/>
            <a:ext cx="99175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Terrestrial vs Astronomical </a:t>
            </a:r>
          </a:p>
          <a:p>
            <a:pPr algn="ctr"/>
            <a:r>
              <a:rPr lang="en-IN" sz="3600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Telescopes</a:t>
            </a:r>
          </a:p>
        </p:txBody>
      </p:sp>
    </p:spTree>
    <p:extLst>
      <p:ext uri="{BB962C8B-B14F-4D97-AF65-F5344CB8AC3E}">
        <p14:creationId xmlns:p14="http://schemas.microsoft.com/office/powerpoint/2010/main" val="30791583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29905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2790565"/>
            <a:ext cx="99175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Limitations of Refracting </a:t>
            </a:r>
          </a:p>
          <a:p>
            <a:pPr algn="ctr"/>
            <a:r>
              <a:rPr lang="en-IN" sz="3600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Telescopes</a:t>
            </a:r>
          </a:p>
        </p:txBody>
      </p:sp>
    </p:spTree>
    <p:extLst>
      <p:ext uri="{BB962C8B-B14F-4D97-AF65-F5344CB8AC3E}">
        <p14:creationId xmlns:p14="http://schemas.microsoft.com/office/powerpoint/2010/main" val="38835288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-54235"/>
            <a:ext cx="991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Limitations of Refracting Telescopes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C316C2A-29F7-45C4-A525-FE042371E9C7}"/>
              </a:ext>
            </a:extLst>
          </p:cNvPr>
          <p:cNvSpPr txBox="1"/>
          <p:nvPr/>
        </p:nvSpPr>
        <p:spPr>
          <a:xfrm>
            <a:off x="3553482" y="754195"/>
            <a:ext cx="54503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chemeClr val="bg1"/>
                </a:solidFill>
                <a:latin typeface="Tohomi"/>
              </a:rPr>
              <a:t>Heavy and Expensive Lenses</a:t>
            </a:r>
            <a:endParaRPr lang="en-US" sz="3200" b="1" dirty="0">
              <a:solidFill>
                <a:schemeClr val="bg1"/>
              </a:solidFill>
              <a:latin typeface="Tohomi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E89505F-0830-4A96-B3B8-E996DD68C06E}"/>
              </a:ext>
            </a:extLst>
          </p:cNvPr>
          <p:cNvSpPr txBox="1"/>
          <p:nvPr/>
        </p:nvSpPr>
        <p:spPr>
          <a:xfrm>
            <a:off x="3593109" y="1401746"/>
            <a:ext cx="8199108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800" b="1" dirty="0">
                <a:solidFill>
                  <a:schemeClr val="bg1"/>
                </a:solidFill>
                <a:latin typeface="Tohomi"/>
              </a:rPr>
              <a:t>Manufacturing and Cost: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	Large refracting telescopes require high-quality, 	expensive lenses. The larger the lens, the higher the cost 	and difficulty in manufacturing.</a:t>
            </a:r>
            <a:endParaRPr lang="en-US" altLang="en-US" sz="2800" dirty="0">
              <a:solidFill>
                <a:schemeClr val="bg1"/>
              </a:solidFill>
              <a:latin typeface="Tohomi"/>
            </a:endParaRP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800" b="1" dirty="0">
                <a:solidFill>
                  <a:schemeClr val="bg1"/>
                </a:solidFill>
                <a:latin typeface="Tohomi"/>
              </a:rPr>
              <a:t>Weight Issues: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	Larger lenses are heavier and require stronger support 	structures, increasing cost and complexity.</a:t>
            </a:r>
            <a:endParaRPr lang="en-US" altLang="en-US" sz="2800" dirty="0">
              <a:solidFill>
                <a:schemeClr val="bg1"/>
              </a:solidFill>
              <a:latin typeface="Tohomi"/>
            </a:endParaRP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800" b="1" dirty="0">
                <a:solidFill>
                  <a:schemeClr val="bg1"/>
                </a:solidFill>
                <a:latin typeface="Tohomi"/>
              </a:rPr>
              <a:t>Structural Challenges: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	The precise mounting of large lenses adds engineering 	challenges, raising the overall telescope cost.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latin typeface="Tohomi"/>
            </a:endParaRPr>
          </a:p>
        </p:txBody>
      </p:sp>
    </p:spTree>
    <p:extLst>
      <p:ext uri="{BB962C8B-B14F-4D97-AF65-F5344CB8AC3E}">
        <p14:creationId xmlns:p14="http://schemas.microsoft.com/office/powerpoint/2010/main" val="7758330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-54235"/>
            <a:ext cx="991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Limitations of Refracting Telescopes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C316C2A-29F7-45C4-A525-FE042371E9C7}"/>
              </a:ext>
            </a:extLst>
          </p:cNvPr>
          <p:cNvSpPr txBox="1"/>
          <p:nvPr/>
        </p:nvSpPr>
        <p:spPr>
          <a:xfrm>
            <a:off x="3553482" y="677995"/>
            <a:ext cx="4326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chemeClr val="bg1"/>
                </a:solidFill>
                <a:latin typeface="Tohomi"/>
              </a:rPr>
              <a:t>Chromatic Aberration</a:t>
            </a:r>
            <a:endParaRPr lang="en-US" sz="3200" b="1" dirty="0">
              <a:solidFill>
                <a:schemeClr val="bg1"/>
              </a:solidFill>
              <a:latin typeface="Tohomi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E89505F-0830-4A96-B3B8-E996DD68C06E}"/>
              </a:ext>
            </a:extLst>
          </p:cNvPr>
          <p:cNvSpPr txBox="1"/>
          <p:nvPr/>
        </p:nvSpPr>
        <p:spPr>
          <a:xfrm>
            <a:off x="3536350" y="1093543"/>
            <a:ext cx="8744549" cy="5575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400" b="1" dirty="0">
                <a:solidFill>
                  <a:schemeClr val="bg1"/>
                </a:solidFill>
                <a:latin typeface="Tohomi"/>
              </a:rPr>
              <a:t>Color Distortion: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	Chromatic aberration causes light of different 	wavelengths to focus at different points, resulting in 	blurry images with color fringes, especially on bright objects.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400" b="1" dirty="0">
                <a:solidFill>
                  <a:schemeClr val="bg1"/>
                </a:solidFill>
                <a:latin typeface="Tohomi"/>
              </a:rPr>
              <a:t>Impact on Image Quality: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	It reduces clarity, making fine details difficult to discern, 	particularly with stars and planets.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400" b="1" dirty="0">
                <a:solidFill>
                  <a:schemeClr val="bg1"/>
                </a:solidFill>
                <a:latin typeface="Tohomi"/>
              </a:rPr>
              <a:t>Solution in Refracting Telescopes: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	Special coatings or compound lenses help reduce chromatic 	aberration but cannot completely eliminate it.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latin typeface="Tohomi"/>
            </a:endParaRPr>
          </a:p>
        </p:txBody>
      </p:sp>
    </p:spTree>
    <p:extLst>
      <p:ext uri="{BB962C8B-B14F-4D97-AF65-F5344CB8AC3E}">
        <p14:creationId xmlns:p14="http://schemas.microsoft.com/office/powerpoint/2010/main" val="18152269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-54235"/>
            <a:ext cx="991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Limitations of Refracting Telescopes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C316C2A-29F7-45C4-A525-FE042371E9C7}"/>
              </a:ext>
            </a:extLst>
          </p:cNvPr>
          <p:cNvSpPr txBox="1"/>
          <p:nvPr/>
        </p:nvSpPr>
        <p:spPr>
          <a:xfrm>
            <a:off x="3553482" y="677995"/>
            <a:ext cx="4326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chemeClr val="bg1"/>
                </a:solidFill>
                <a:latin typeface="Tohomi"/>
              </a:rPr>
              <a:t>Chromatic Aberration</a:t>
            </a:r>
            <a:endParaRPr lang="en-US" sz="3200" b="1" dirty="0">
              <a:solidFill>
                <a:schemeClr val="bg1"/>
              </a:solidFill>
              <a:latin typeface="Tohom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CA5406-4F2A-48D6-8703-3D70F523F4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7" t="5338" r="-1007" b="10911"/>
          <a:stretch/>
        </p:blipFill>
        <p:spPr>
          <a:xfrm>
            <a:off x="4227377" y="1221668"/>
            <a:ext cx="6976843" cy="32868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1C2AD0-9A7D-496D-B08F-05422E26E4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0788" y="4533769"/>
            <a:ext cx="3098800" cy="20658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BFE71E-1B85-444F-95C0-03C00E342E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0866" y="4529270"/>
            <a:ext cx="3729854" cy="2100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9419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92A1F99-F017-4BFC-BAE0-25C19B471735}"/>
              </a:ext>
            </a:extLst>
          </p:cNvPr>
          <p:cNvGrpSpPr/>
          <p:nvPr/>
        </p:nvGrpSpPr>
        <p:grpSpPr>
          <a:xfrm>
            <a:off x="101492" y="-12362"/>
            <a:ext cx="3000640" cy="6862125"/>
            <a:chOff x="2452811" y="-12362"/>
            <a:chExt cx="3000640" cy="686212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1A5A55-D069-410B-8AE4-13BB1105000D}"/>
                </a:ext>
              </a:extLst>
            </p:cNvPr>
            <p:cNvSpPr/>
            <p:nvPr/>
          </p:nvSpPr>
          <p:spPr>
            <a:xfrm>
              <a:off x="2452811" y="-8237"/>
              <a:ext cx="2434281" cy="6858000"/>
            </a:xfrm>
            <a:prstGeom prst="rect">
              <a:avLst/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C6F7F1DF-B3D8-4A28-86B1-908B50896498}"/>
                </a:ext>
              </a:extLst>
            </p:cNvPr>
            <p:cNvSpPr/>
            <p:nvPr/>
          </p:nvSpPr>
          <p:spPr>
            <a:xfrm rot="5400000">
              <a:off x="4366796" y="886869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4F42EDF-000C-41C4-9074-E53C801E6E8B}"/>
                </a:ext>
              </a:extLst>
            </p:cNvPr>
            <p:cNvSpPr txBox="1"/>
            <p:nvPr/>
          </p:nvSpPr>
          <p:spPr>
            <a:xfrm>
              <a:off x="2530044" y="2393124"/>
              <a:ext cx="2222931" cy="4278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Working of Telescopes</a:t>
              </a: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How the objective and eyepiece function.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Magnifying power and its formula.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calculation for magnifying power.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A99147A0-39E7-47FA-8A38-1D1A9B2979F5}"/>
                </a:ext>
              </a:extLst>
            </p:cNvPr>
            <p:cNvSpPr txBox="1">
              <a:spLocks/>
            </p:cNvSpPr>
            <p:nvPr/>
          </p:nvSpPr>
          <p:spPr>
            <a:xfrm>
              <a:off x="2886806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B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2FB1FC4-E127-486E-B0DF-0504B2817297}"/>
              </a:ext>
            </a:extLst>
          </p:cNvPr>
          <p:cNvGrpSpPr/>
          <p:nvPr/>
        </p:nvGrpSpPr>
        <p:grpSpPr>
          <a:xfrm>
            <a:off x="14402" y="-16478"/>
            <a:ext cx="3017268" cy="6862125"/>
            <a:chOff x="14402" y="-16478"/>
            <a:chExt cx="3017268" cy="686212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E877AC4-3080-4240-AB1C-55C2CA12BD2C}"/>
                </a:ext>
              </a:extLst>
            </p:cNvPr>
            <p:cNvSpPr/>
            <p:nvPr/>
          </p:nvSpPr>
          <p:spPr>
            <a:xfrm>
              <a:off x="14402" y="-12353"/>
              <a:ext cx="2434281" cy="6858000"/>
            </a:xfrm>
            <a:prstGeom prst="rect">
              <a:avLst/>
            </a:prstGeom>
            <a:solidFill>
              <a:srgbClr val="0A32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rgbClr val="FF0000"/>
                </a:solidFill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0A91D68A-D09A-4F7E-9109-5A253372C3FF}"/>
                </a:ext>
              </a:extLst>
            </p:cNvPr>
            <p:cNvSpPr/>
            <p:nvPr/>
          </p:nvSpPr>
          <p:spPr>
            <a:xfrm rot="5400000">
              <a:off x="1945015" y="944538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0A32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Title 1">
              <a:extLst>
                <a:ext uri="{FF2B5EF4-FFF2-40B4-BE49-F238E27FC236}">
                  <a16:creationId xmlns:a16="http://schemas.microsoft.com/office/drawing/2014/main" id="{B3F875A2-E1A1-4F5E-A77E-EC58796E1D8F}"/>
                </a:ext>
              </a:extLst>
            </p:cNvPr>
            <p:cNvSpPr txBox="1">
              <a:spLocks/>
            </p:cNvSpPr>
            <p:nvPr/>
          </p:nvSpPr>
          <p:spPr>
            <a:xfrm>
              <a:off x="238335" y="-16478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A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7E8DE0B-613A-4062-9B30-250221C8974C}"/>
                </a:ext>
              </a:extLst>
            </p:cNvPr>
            <p:cNvSpPr txBox="1"/>
            <p:nvPr/>
          </p:nvSpPr>
          <p:spPr>
            <a:xfrm>
              <a:off x="82119" y="2401290"/>
              <a:ext cx="2362448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Introduction to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What is a telescope?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Purpose and basic components.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of how telescopes magnify distant objects.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3921507" y="12352"/>
            <a:ext cx="75423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Introduction to Telescopes</a:t>
            </a:r>
          </a:p>
        </p:txBody>
      </p:sp>
    </p:spTree>
    <p:extLst>
      <p:ext uri="{BB962C8B-B14F-4D97-AF65-F5344CB8AC3E}">
        <p14:creationId xmlns:p14="http://schemas.microsoft.com/office/powerpoint/2010/main" val="25618674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-54235"/>
            <a:ext cx="991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Limitations of Refracting Telescopes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C316C2A-29F7-45C4-A525-FE042371E9C7}"/>
              </a:ext>
            </a:extLst>
          </p:cNvPr>
          <p:cNvSpPr txBox="1"/>
          <p:nvPr/>
        </p:nvSpPr>
        <p:spPr>
          <a:xfrm>
            <a:off x="3553482" y="627195"/>
            <a:ext cx="45187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chemeClr val="bg1"/>
                </a:solidFill>
                <a:latin typeface="Tohomi"/>
              </a:rPr>
              <a:t>Mechanical Challenges</a:t>
            </a:r>
            <a:endParaRPr lang="en-US" sz="3200" b="1" dirty="0">
              <a:solidFill>
                <a:schemeClr val="bg1"/>
              </a:solidFill>
              <a:latin typeface="Tohomi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E89505F-0830-4A96-B3B8-E996DD68C06E}"/>
              </a:ext>
            </a:extLst>
          </p:cNvPr>
          <p:cNvSpPr txBox="1"/>
          <p:nvPr/>
        </p:nvSpPr>
        <p:spPr>
          <a:xfrm>
            <a:off x="3390364" y="1387552"/>
            <a:ext cx="9054809" cy="28050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400" b="1" dirty="0">
                <a:solidFill>
                  <a:schemeClr val="bg1"/>
                </a:solidFill>
                <a:latin typeface="Tohomi"/>
              </a:rPr>
              <a:t>Structural Support for Heavy Lenses: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	Large refracting telescopes need strong support to prevent lens 	flexing, which distorts the image.</a:t>
            </a: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400" b="1" dirty="0">
                <a:solidFill>
                  <a:schemeClr val="bg1"/>
                </a:solidFill>
                <a:latin typeface="Tohomi"/>
              </a:rPr>
              <a:t>Deformation and Flexing: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	The lens can bend under its weight, causing alignment issues.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latin typeface="Tohomi"/>
            </a:endParaRPr>
          </a:p>
        </p:txBody>
      </p:sp>
    </p:spTree>
    <p:extLst>
      <p:ext uri="{BB962C8B-B14F-4D97-AF65-F5344CB8AC3E}">
        <p14:creationId xmlns:p14="http://schemas.microsoft.com/office/powerpoint/2010/main" val="7870821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-54235"/>
            <a:ext cx="991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Limitations of Refracting Telescopes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C316C2A-29F7-45C4-A525-FE042371E9C7}"/>
              </a:ext>
            </a:extLst>
          </p:cNvPr>
          <p:cNvSpPr txBox="1"/>
          <p:nvPr/>
        </p:nvSpPr>
        <p:spPr>
          <a:xfrm>
            <a:off x="3553482" y="652595"/>
            <a:ext cx="45187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chemeClr val="bg1"/>
                </a:solidFill>
                <a:latin typeface="Tohomi"/>
              </a:rPr>
              <a:t>Mechanical Challenges</a:t>
            </a:r>
            <a:endParaRPr lang="en-US" sz="3200" b="1" dirty="0">
              <a:solidFill>
                <a:schemeClr val="bg1"/>
              </a:solidFill>
              <a:latin typeface="Tohomi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E89505F-0830-4A96-B3B8-E996DD68C06E}"/>
              </a:ext>
            </a:extLst>
          </p:cNvPr>
          <p:cNvSpPr txBox="1"/>
          <p:nvPr/>
        </p:nvSpPr>
        <p:spPr>
          <a:xfrm>
            <a:off x="3468278" y="1377528"/>
            <a:ext cx="9054809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400" b="1" dirty="0">
                <a:solidFill>
                  <a:schemeClr val="bg1"/>
                </a:solidFill>
                <a:latin typeface="Tohomi"/>
              </a:rPr>
              <a:t>Solution in Engineering Challenges: 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	A precise mounting system is needed to keep the lens stable, 	adding complexity and cost.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400" b="1" dirty="0">
                <a:solidFill>
                  <a:schemeClr val="bg1"/>
                </a:solidFill>
                <a:latin typeface="Tohomi"/>
              </a:rPr>
              <a:t>Transition to Reflecting Telescopes: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	A precise mounting system is needed to keep the lens stable, 	adding complexity and cost.</a:t>
            </a:r>
          </a:p>
        </p:txBody>
      </p:sp>
    </p:spTree>
    <p:extLst>
      <p:ext uri="{BB962C8B-B14F-4D97-AF65-F5344CB8AC3E}">
        <p14:creationId xmlns:p14="http://schemas.microsoft.com/office/powerpoint/2010/main" val="23398854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3069965"/>
            <a:ext cx="99175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Limitations of Refracting </a:t>
            </a:r>
          </a:p>
          <a:p>
            <a:pPr algn="ctr"/>
            <a:r>
              <a:rPr lang="en-IN" sz="3600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Telescopes</a:t>
            </a:r>
          </a:p>
        </p:txBody>
      </p:sp>
    </p:spTree>
    <p:extLst>
      <p:ext uri="{BB962C8B-B14F-4D97-AF65-F5344CB8AC3E}">
        <p14:creationId xmlns:p14="http://schemas.microsoft.com/office/powerpoint/2010/main" val="31367571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130234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3069965"/>
            <a:ext cx="991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Reflecting Telescopes &amp; Examples</a:t>
            </a:r>
          </a:p>
        </p:txBody>
      </p:sp>
    </p:spTree>
    <p:extLst>
      <p:ext uri="{BB962C8B-B14F-4D97-AF65-F5344CB8AC3E}">
        <p14:creationId xmlns:p14="http://schemas.microsoft.com/office/powerpoint/2010/main" val="16451746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47365"/>
            <a:ext cx="991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Reflecting Telescopes &amp; Examples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337561-05F4-4A1D-A246-943398493BBF}"/>
              </a:ext>
            </a:extLst>
          </p:cNvPr>
          <p:cNvSpPr txBox="1"/>
          <p:nvPr/>
        </p:nvSpPr>
        <p:spPr>
          <a:xfrm>
            <a:off x="3553482" y="652595"/>
            <a:ext cx="53228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chemeClr val="bg1"/>
                </a:solidFill>
                <a:latin typeface="Tohomi"/>
              </a:rPr>
              <a:t>Why Reflecting Telescopes?</a:t>
            </a:r>
            <a:endParaRPr lang="en-US" sz="3200" b="1" dirty="0">
              <a:solidFill>
                <a:schemeClr val="bg1"/>
              </a:solidFill>
              <a:latin typeface="Tohom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617986-6A31-48DF-8899-86F8946C681A}"/>
              </a:ext>
            </a:extLst>
          </p:cNvPr>
          <p:cNvSpPr txBox="1"/>
          <p:nvPr/>
        </p:nvSpPr>
        <p:spPr>
          <a:xfrm>
            <a:off x="3453491" y="1237370"/>
            <a:ext cx="9054809" cy="5575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400" b="1" dirty="0">
                <a:solidFill>
                  <a:schemeClr val="bg1"/>
                </a:solidFill>
                <a:latin typeface="Tohomi"/>
              </a:rPr>
              <a:t>Introduction: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	Reflecting telescopes use mirrors instead of lenses to gather and 	focus light.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400" b="1" dirty="0">
                <a:solidFill>
                  <a:schemeClr val="bg1"/>
                </a:solidFill>
                <a:latin typeface="Tohomi"/>
              </a:rPr>
              <a:t>Advantages Over Refracting Telescopes: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No Chromatic Aberration: Mirrors reflect all wavelengths equally.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Larger Size Possible: Mirrors are lighter and easier to support than large lenses.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Lower Cost: Easier to manufacture large mirrors compared to large lenses.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Durability: Mirrors don’t bend under their own weight like lenses.</a:t>
            </a:r>
          </a:p>
        </p:txBody>
      </p:sp>
    </p:spTree>
    <p:extLst>
      <p:ext uri="{BB962C8B-B14F-4D97-AF65-F5344CB8AC3E}">
        <p14:creationId xmlns:p14="http://schemas.microsoft.com/office/powerpoint/2010/main" val="14968713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47365"/>
            <a:ext cx="991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Reflecting Telescopes &amp; Examples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337561-05F4-4A1D-A246-943398493BBF}"/>
              </a:ext>
            </a:extLst>
          </p:cNvPr>
          <p:cNvSpPr txBox="1"/>
          <p:nvPr/>
        </p:nvSpPr>
        <p:spPr>
          <a:xfrm>
            <a:off x="3553482" y="652595"/>
            <a:ext cx="61534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chemeClr val="bg1"/>
                </a:solidFill>
                <a:latin typeface="Tohomi"/>
              </a:rPr>
              <a:t>How Reflecting Telescopes Work</a:t>
            </a:r>
            <a:endParaRPr lang="en-US" sz="3200" b="1" dirty="0">
              <a:solidFill>
                <a:schemeClr val="bg1"/>
              </a:solidFill>
              <a:latin typeface="Tohom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617986-6A31-48DF-8899-86F8946C681A}"/>
              </a:ext>
            </a:extLst>
          </p:cNvPr>
          <p:cNvSpPr txBox="1"/>
          <p:nvPr/>
        </p:nvSpPr>
        <p:spPr>
          <a:xfrm>
            <a:off x="3453491" y="1237370"/>
            <a:ext cx="9054809" cy="5021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400" b="1" dirty="0">
                <a:solidFill>
                  <a:schemeClr val="bg1"/>
                </a:solidFill>
                <a:latin typeface="Tohomi"/>
              </a:rPr>
              <a:t>Key Components: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Primary Mirror: Large, concave mirror that gathers and focuses light.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Secondary Mirror: Smaller mirror redirects light to the eyepiece or detector.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400" b="1" dirty="0">
                <a:solidFill>
                  <a:schemeClr val="bg1"/>
                </a:solidFill>
                <a:latin typeface="Tohomi"/>
              </a:rPr>
              <a:t>Light Path: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Light enters the telescope and strikes the primary mirror.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The mirror focuses light onto the secondary mirror.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The secondary mirror directs the light to the eyepiece or camera for observation.</a:t>
            </a:r>
          </a:p>
        </p:txBody>
      </p:sp>
    </p:spTree>
    <p:extLst>
      <p:ext uri="{BB962C8B-B14F-4D97-AF65-F5344CB8AC3E}">
        <p14:creationId xmlns:p14="http://schemas.microsoft.com/office/powerpoint/2010/main" val="40163695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47365"/>
            <a:ext cx="991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Reflecting Telescopes &amp; Examples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337561-05F4-4A1D-A246-943398493BBF}"/>
              </a:ext>
            </a:extLst>
          </p:cNvPr>
          <p:cNvSpPr txBox="1"/>
          <p:nvPr/>
        </p:nvSpPr>
        <p:spPr>
          <a:xfrm>
            <a:off x="3553482" y="652595"/>
            <a:ext cx="61534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chemeClr val="bg1"/>
                </a:solidFill>
                <a:latin typeface="Tohomi"/>
              </a:rPr>
              <a:t>How Reflecting Telescopes Work</a:t>
            </a:r>
            <a:endParaRPr lang="en-US" sz="3200" b="1" dirty="0">
              <a:solidFill>
                <a:schemeClr val="bg1"/>
              </a:solidFill>
              <a:latin typeface="Tohom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617986-6A31-48DF-8899-86F8946C681A}"/>
              </a:ext>
            </a:extLst>
          </p:cNvPr>
          <p:cNvSpPr txBox="1"/>
          <p:nvPr/>
        </p:nvSpPr>
        <p:spPr>
          <a:xfrm>
            <a:off x="3453491" y="1237370"/>
            <a:ext cx="9054809" cy="1697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400" b="1" dirty="0">
                <a:solidFill>
                  <a:schemeClr val="bg1"/>
                </a:solidFill>
                <a:latin typeface="Tohomi"/>
              </a:rPr>
              <a:t>Advantages of Mirrors: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Reflect light without distortion.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Easy to shape and polish for precision.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FD7DA5-5FA4-4F99-88B6-6C5B8FBCF2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657" b="5249"/>
          <a:stretch/>
        </p:blipFill>
        <p:spPr>
          <a:xfrm>
            <a:off x="3365162" y="3046213"/>
            <a:ext cx="8445500" cy="337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6479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47365"/>
            <a:ext cx="991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Reflecting Telescopes &amp; Examples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337561-05F4-4A1D-A246-943398493BBF}"/>
              </a:ext>
            </a:extLst>
          </p:cNvPr>
          <p:cNvSpPr txBox="1"/>
          <p:nvPr/>
        </p:nvSpPr>
        <p:spPr>
          <a:xfrm>
            <a:off x="3553482" y="652595"/>
            <a:ext cx="43027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chemeClr val="bg1"/>
                </a:solidFill>
                <a:latin typeface="Tohomi"/>
              </a:rPr>
              <a:t>Cassegrain Telescope</a:t>
            </a:r>
            <a:endParaRPr lang="en-US" sz="3200" b="1" dirty="0">
              <a:solidFill>
                <a:schemeClr val="bg1"/>
              </a:solidFill>
              <a:latin typeface="Tohom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617986-6A31-48DF-8899-86F8946C681A}"/>
              </a:ext>
            </a:extLst>
          </p:cNvPr>
          <p:cNvSpPr txBox="1"/>
          <p:nvPr/>
        </p:nvSpPr>
        <p:spPr>
          <a:xfrm>
            <a:off x="3453491" y="1139161"/>
            <a:ext cx="9054809" cy="7237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400" b="1" dirty="0">
                <a:solidFill>
                  <a:schemeClr val="bg1"/>
                </a:solidFill>
                <a:latin typeface="Tohomi"/>
              </a:rPr>
              <a:t>How It Works: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A type of reflecting telescope.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Uses a parabolic primary mirror and a hyperbolic secondary mirror.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Light is reflected back through a hole in the primary mirror to the eyepiece.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2400" dirty="0">
              <a:solidFill>
                <a:schemeClr val="bg1">
                  <a:lumMod val="85000"/>
                </a:schemeClr>
              </a:solidFill>
              <a:latin typeface="Tohomi"/>
            </a:endParaRP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400" b="1" dirty="0">
                <a:solidFill>
                  <a:schemeClr val="bg1"/>
                </a:solidFill>
                <a:latin typeface="Tohomi"/>
              </a:rPr>
              <a:t>Benefits of Cassegrain Design: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Compact Size: Long focal length in a shorter tube.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Ideal for both astronomical and terrestrial use. 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Popular in amateur and professional astronomy.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endParaRPr lang="en-US" altLang="en-US" sz="2400" b="1" dirty="0">
              <a:solidFill>
                <a:schemeClr val="bg1"/>
              </a:solidFill>
              <a:latin typeface="Tohomi"/>
            </a:endParaRP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endParaRPr lang="en-US" altLang="en-US" sz="2400" b="1" dirty="0">
              <a:solidFill>
                <a:schemeClr val="bg1"/>
              </a:solidFill>
              <a:latin typeface="Tohomi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2400" dirty="0">
              <a:solidFill>
                <a:schemeClr val="bg1">
                  <a:lumMod val="85000"/>
                </a:schemeClr>
              </a:solidFill>
              <a:latin typeface="Tohomi"/>
            </a:endParaRPr>
          </a:p>
        </p:txBody>
      </p:sp>
    </p:spTree>
    <p:extLst>
      <p:ext uri="{BB962C8B-B14F-4D97-AF65-F5344CB8AC3E}">
        <p14:creationId xmlns:p14="http://schemas.microsoft.com/office/powerpoint/2010/main" val="17726147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47365"/>
            <a:ext cx="991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Reflecting Telescopes &amp; Examples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337561-05F4-4A1D-A246-943398493BBF}"/>
              </a:ext>
            </a:extLst>
          </p:cNvPr>
          <p:cNvSpPr txBox="1"/>
          <p:nvPr/>
        </p:nvSpPr>
        <p:spPr>
          <a:xfrm>
            <a:off x="3488402" y="846773"/>
            <a:ext cx="43027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chemeClr val="bg1"/>
                </a:solidFill>
                <a:latin typeface="Tohomi"/>
              </a:rPr>
              <a:t>Cassegrain Telescope</a:t>
            </a:r>
            <a:endParaRPr lang="en-US" sz="3200" b="1" dirty="0">
              <a:solidFill>
                <a:schemeClr val="bg1"/>
              </a:solidFill>
              <a:latin typeface="Tohom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1608EF-3572-4345-B428-274B962C02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08" t="15263" r="2032"/>
          <a:stretch/>
        </p:blipFill>
        <p:spPr>
          <a:xfrm>
            <a:off x="3390365" y="2015205"/>
            <a:ext cx="8801636" cy="4074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5206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47365"/>
            <a:ext cx="991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Reflecting Telescopes &amp; Examples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337561-05F4-4A1D-A246-943398493BBF}"/>
              </a:ext>
            </a:extLst>
          </p:cNvPr>
          <p:cNvSpPr txBox="1"/>
          <p:nvPr/>
        </p:nvSpPr>
        <p:spPr>
          <a:xfrm>
            <a:off x="3553482" y="652595"/>
            <a:ext cx="43027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chemeClr val="bg1"/>
                </a:solidFill>
                <a:latin typeface="Tohomi"/>
              </a:rPr>
              <a:t>Cassegrain Telescope</a:t>
            </a:r>
            <a:endParaRPr lang="en-US" sz="3200" b="1" dirty="0">
              <a:solidFill>
                <a:schemeClr val="bg1"/>
              </a:solidFill>
              <a:latin typeface="Tohom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617986-6A31-48DF-8899-86F8946C681A}"/>
              </a:ext>
            </a:extLst>
          </p:cNvPr>
          <p:cNvSpPr txBox="1"/>
          <p:nvPr/>
        </p:nvSpPr>
        <p:spPr>
          <a:xfrm>
            <a:off x="3453491" y="1139161"/>
            <a:ext cx="9054809" cy="7237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400" b="1" dirty="0">
                <a:solidFill>
                  <a:schemeClr val="bg1"/>
                </a:solidFill>
                <a:latin typeface="Tohomi"/>
              </a:rPr>
              <a:t>How It Works: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A type of reflecting telescope.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Uses a parabolic primary mirror and a hyperbolic secondary mirror.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Light is reflected back through a hole in the primary mirror to the eyepiece.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2400" dirty="0">
              <a:solidFill>
                <a:schemeClr val="bg1">
                  <a:lumMod val="85000"/>
                </a:schemeClr>
              </a:solidFill>
              <a:latin typeface="Tohomi"/>
            </a:endParaRP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400" b="1" dirty="0">
                <a:solidFill>
                  <a:schemeClr val="bg1"/>
                </a:solidFill>
                <a:latin typeface="Tohomi"/>
              </a:rPr>
              <a:t>Benefits of Cassegrain Design: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Compact Size: Long focal length in a shorter tube.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Ideal for both astronomical and terrestrial use. 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Popular in amateur and professional astronomy.</a:t>
            </a: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endParaRPr lang="en-US" altLang="en-US" sz="2400" b="1" dirty="0">
              <a:solidFill>
                <a:schemeClr val="bg1"/>
              </a:solidFill>
              <a:latin typeface="Tohomi"/>
            </a:endParaRP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endParaRPr lang="en-US" altLang="en-US" sz="2400" b="1" dirty="0">
              <a:solidFill>
                <a:schemeClr val="bg1"/>
              </a:solidFill>
              <a:latin typeface="Tohomi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2400" dirty="0">
              <a:solidFill>
                <a:schemeClr val="bg1">
                  <a:lumMod val="85000"/>
                </a:schemeClr>
              </a:solidFill>
              <a:latin typeface="Tohomi"/>
            </a:endParaRPr>
          </a:p>
        </p:txBody>
      </p:sp>
    </p:spTree>
    <p:extLst>
      <p:ext uri="{BB962C8B-B14F-4D97-AF65-F5344CB8AC3E}">
        <p14:creationId xmlns:p14="http://schemas.microsoft.com/office/powerpoint/2010/main" val="1471984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92A1F99-F017-4BFC-BAE0-25C19B471735}"/>
              </a:ext>
            </a:extLst>
          </p:cNvPr>
          <p:cNvGrpSpPr/>
          <p:nvPr/>
        </p:nvGrpSpPr>
        <p:grpSpPr>
          <a:xfrm>
            <a:off x="101492" y="-12362"/>
            <a:ext cx="3000640" cy="6862125"/>
            <a:chOff x="2452811" y="-12362"/>
            <a:chExt cx="3000640" cy="686212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1A5A55-D069-410B-8AE4-13BB1105000D}"/>
                </a:ext>
              </a:extLst>
            </p:cNvPr>
            <p:cNvSpPr/>
            <p:nvPr/>
          </p:nvSpPr>
          <p:spPr>
            <a:xfrm>
              <a:off x="2452811" y="-8237"/>
              <a:ext cx="2434281" cy="6858000"/>
            </a:xfrm>
            <a:prstGeom prst="rect">
              <a:avLst/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C6F7F1DF-B3D8-4A28-86B1-908B50896498}"/>
                </a:ext>
              </a:extLst>
            </p:cNvPr>
            <p:cNvSpPr/>
            <p:nvPr/>
          </p:nvSpPr>
          <p:spPr>
            <a:xfrm rot="5400000">
              <a:off x="4366796" y="886869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4F42EDF-000C-41C4-9074-E53C801E6E8B}"/>
                </a:ext>
              </a:extLst>
            </p:cNvPr>
            <p:cNvSpPr txBox="1"/>
            <p:nvPr/>
          </p:nvSpPr>
          <p:spPr>
            <a:xfrm>
              <a:off x="2530044" y="2393124"/>
              <a:ext cx="2222931" cy="4278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Working of Telescopes</a:t>
              </a: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How the objective and eyepiece function.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Magnifying power and its formula.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calculation for magnifying power.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A99147A0-39E7-47FA-8A38-1D1A9B2979F5}"/>
                </a:ext>
              </a:extLst>
            </p:cNvPr>
            <p:cNvSpPr txBox="1">
              <a:spLocks/>
            </p:cNvSpPr>
            <p:nvPr/>
          </p:nvSpPr>
          <p:spPr>
            <a:xfrm>
              <a:off x="2886806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B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2FB1FC4-E127-486E-B0DF-0504B2817297}"/>
              </a:ext>
            </a:extLst>
          </p:cNvPr>
          <p:cNvGrpSpPr/>
          <p:nvPr/>
        </p:nvGrpSpPr>
        <p:grpSpPr>
          <a:xfrm>
            <a:off x="14402" y="-16478"/>
            <a:ext cx="3017268" cy="6862125"/>
            <a:chOff x="14402" y="-16478"/>
            <a:chExt cx="3017268" cy="686212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E877AC4-3080-4240-AB1C-55C2CA12BD2C}"/>
                </a:ext>
              </a:extLst>
            </p:cNvPr>
            <p:cNvSpPr/>
            <p:nvPr/>
          </p:nvSpPr>
          <p:spPr>
            <a:xfrm>
              <a:off x="14402" y="-12353"/>
              <a:ext cx="2434281" cy="6858000"/>
            </a:xfrm>
            <a:prstGeom prst="rect">
              <a:avLst/>
            </a:prstGeom>
            <a:solidFill>
              <a:srgbClr val="0A32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rgbClr val="FF0000"/>
                </a:solidFill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0A91D68A-D09A-4F7E-9109-5A253372C3FF}"/>
                </a:ext>
              </a:extLst>
            </p:cNvPr>
            <p:cNvSpPr/>
            <p:nvPr/>
          </p:nvSpPr>
          <p:spPr>
            <a:xfrm rot="5400000">
              <a:off x="1945015" y="944538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0A32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Title 1">
              <a:extLst>
                <a:ext uri="{FF2B5EF4-FFF2-40B4-BE49-F238E27FC236}">
                  <a16:creationId xmlns:a16="http://schemas.microsoft.com/office/drawing/2014/main" id="{B3F875A2-E1A1-4F5E-A77E-EC58796E1D8F}"/>
                </a:ext>
              </a:extLst>
            </p:cNvPr>
            <p:cNvSpPr txBox="1">
              <a:spLocks/>
            </p:cNvSpPr>
            <p:nvPr/>
          </p:nvSpPr>
          <p:spPr>
            <a:xfrm>
              <a:off x="238335" y="-16478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A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7E8DE0B-613A-4062-9B30-250221C8974C}"/>
                </a:ext>
              </a:extLst>
            </p:cNvPr>
            <p:cNvSpPr txBox="1"/>
            <p:nvPr/>
          </p:nvSpPr>
          <p:spPr>
            <a:xfrm>
              <a:off x="82119" y="2401290"/>
              <a:ext cx="2362448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Introduction to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What is a telescope?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Purpose and basic components.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of how telescopes magnify distant objects.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3921507" y="12352"/>
            <a:ext cx="75423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Introduction to Telescopes</a:t>
            </a:r>
          </a:p>
        </p:txBody>
      </p:sp>
      <p:pic>
        <p:nvPicPr>
          <p:cNvPr id="2" name="videoplayback">
            <a:hlinkClick r:id="" action="ppaction://media"/>
            <a:extLst>
              <a:ext uri="{FF2B5EF4-FFF2-40B4-BE49-F238E27FC236}">
                <a16:creationId xmlns:a16="http://schemas.microsoft.com/office/drawing/2014/main" id="{AFEFF468-747A-402A-A386-5688CA15673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661" end="3322.999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16036" y="1352642"/>
            <a:ext cx="8259806" cy="4646141"/>
          </a:xfrm>
          <a:prstGeom prst="rect">
            <a:avLst/>
          </a:prstGeom>
          <a:ln cap="rnd" cmpd="sng">
            <a:solidFill>
              <a:schemeClr val="bg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85670D4-2E7C-48F0-8B5E-7E35C42FB6CC}"/>
              </a:ext>
            </a:extLst>
          </p:cNvPr>
          <p:cNvSpPr txBox="1"/>
          <p:nvPr/>
        </p:nvSpPr>
        <p:spPr>
          <a:xfrm>
            <a:off x="7922583" y="6062684"/>
            <a:ext cx="3984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ohomi"/>
              </a:rPr>
              <a:t>- Hubble Space Telescope Over the Earth</a:t>
            </a:r>
          </a:p>
        </p:txBody>
      </p:sp>
    </p:spTree>
    <p:extLst>
      <p:ext uri="{BB962C8B-B14F-4D97-AF65-F5344CB8AC3E}">
        <p14:creationId xmlns:p14="http://schemas.microsoft.com/office/powerpoint/2010/main" val="24306583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47365"/>
            <a:ext cx="991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Reflecting Telescopes &amp; Examples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337561-05F4-4A1D-A246-943398493BBF}"/>
              </a:ext>
            </a:extLst>
          </p:cNvPr>
          <p:cNvSpPr txBox="1"/>
          <p:nvPr/>
        </p:nvSpPr>
        <p:spPr>
          <a:xfrm>
            <a:off x="3520191" y="904347"/>
            <a:ext cx="57141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b="1" dirty="0">
                <a:solidFill>
                  <a:schemeClr val="bg1"/>
                </a:solidFill>
                <a:latin typeface="Tohomi"/>
              </a:rPr>
              <a:t>Notable Reflecting Telescopes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6E70994-F9EC-4BF3-95C5-4EFFC14D1D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6890" y="1930600"/>
            <a:ext cx="3987800" cy="29885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D446A72-8307-4024-B01E-A1EC97224E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905" r="31215"/>
          <a:stretch/>
        </p:blipFill>
        <p:spPr>
          <a:xfrm>
            <a:off x="8106190" y="1930601"/>
            <a:ext cx="3987800" cy="298855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A09D43D-B409-4A16-9D8D-481A38482B68}"/>
              </a:ext>
            </a:extLst>
          </p:cNvPr>
          <p:cNvSpPr txBox="1"/>
          <p:nvPr/>
        </p:nvSpPr>
        <p:spPr>
          <a:xfrm>
            <a:off x="3546891" y="4999747"/>
            <a:ext cx="4314410" cy="2542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 err="1">
                <a:solidFill>
                  <a:schemeClr val="bg1">
                    <a:lumMod val="85000"/>
                  </a:schemeClr>
                </a:solidFill>
                <a:latin typeface="Tohomi"/>
              </a:rPr>
              <a:t>Vainu</a:t>
            </a:r>
            <a:r>
              <a:rPr lang="en-US" altLang="en-US" b="1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 </a:t>
            </a:r>
            <a:r>
              <a:rPr lang="en-US" altLang="en-US" b="1" dirty="0" err="1">
                <a:solidFill>
                  <a:schemeClr val="bg1">
                    <a:lumMod val="85000"/>
                  </a:schemeClr>
                </a:solidFill>
                <a:latin typeface="Tohomi"/>
              </a:rPr>
              <a:t>Bappu</a:t>
            </a:r>
            <a:r>
              <a:rPr lang="en-US" altLang="en-US" b="1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 Observatory (</a:t>
            </a:r>
            <a:r>
              <a:rPr lang="en-US" altLang="en-US" b="1" dirty="0" err="1">
                <a:solidFill>
                  <a:schemeClr val="bg1">
                    <a:lumMod val="85000"/>
                  </a:schemeClr>
                </a:solidFill>
                <a:latin typeface="Tohomi"/>
              </a:rPr>
              <a:t>Kavalur</a:t>
            </a:r>
            <a:r>
              <a:rPr lang="en-US" altLang="en-US" b="1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, India):</a:t>
            </a:r>
          </a:p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Houses a 2.3-meter reflecting telescope.</a:t>
            </a:r>
          </a:p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1">
                    <a:lumMod val="85000"/>
                  </a:schemeClr>
                </a:solidFill>
                <a:latin typeface="Tohomi"/>
              </a:rPr>
              <a:t>Used for studying stars, galaxies, and comets.</a:t>
            </a:r>
            <a:endParaRPr lang="en-US" altLang="en-US" b="1" dirty="0">
              <a:solidFill>
                <a:schemeClr val="bg1"/>
              </a:solidFill>
              <a:latin typeface="Tohomi"/>
            </a:endParaRPr>
          </a:p>
          <a:p>
            <a:pPr marL="34290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endParaRPr lang="en-US" altLang="en-US" b="1" dirty="0">
              <a:solidFill>
                <a:schemeClr val="bg1"/>
              </a:solidFill>
              <a:latin typeface="Tohomi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bg1">
                  <a:lumMod val="85000"/>
                </a:schemeClr>
              </a:solidFill>
              <a:latin typeface="Tohomi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476E26-2869-4450-AC76-C945D5744D6C}"/>
              </a:ext>
            </a:extLst>
          </p:cNvPr>
          <p:cNvSpPr txBox="1"/>
          <p:nvPr/>
        </p:nvSpPr>
        <p:spPr>
          <a:xfrm>
            <a:off x="8059159" y="5048506"/>
            <a:ext cx="4314410" cy="2265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Tohomi"/>
              </a:rPr>
              <a:t>Keck Observatory (Hawaii, USA)</a:t>
            </a:r>
            <a:r>
              <a:rPr lang="en-US" dirty="0">
                <a:solidFill>
                  <a:schemeClr val="bg1"/>
                </a:solidFill>
                <a:latin typeface="Tohomi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ohomi"/>
              </a:rPr>
              <a:t>Features twin 10-meter reflecting telescopes.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ohomi"/>
              </a:rPr>
              <a:t>Among the largest optical telescopes in the world.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b="1" dirty="0">
              <a:solidFill>
                <a:schemeClr val="bg1"/>
              </a:solidFill>
              <a:latin typeface="Tohomi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bg1"/>
              </a:solidFill>
              <a:latin typeface="Tohomi"/>
            </a:endParaRPr>
          </a:p>
        </p:txBody>
      </p:sp>
    </p:spTree>
    <p:extLst>
      <p:ext uri="{BB962C8B-B14F-4D97-AF65-F5344CB8AC3E}">
        <p14:creationId xmlns:p14="http://schemas.microsoft.com/office/powerpoint/2010/main" val="6332166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3425565"/>
            <a:ext cx="991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Reflecting Telescopes &amp; Examples</a:t>
            </a:r>
          </a:p>
        </p:txBody>
      </p:sp>
    </p:spTree>
    <p:extLst>
      <p:ext uri="{BB962C8B-B14F-4D97-AF65-F5344CB8AC3E}">
        <p14:creationId xmlns:p14="http://schemas.microsoft.com/office/powerpoint/2010/main" val="25447166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13008776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3200103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5921369-hd_1280_720_30fps">
            <a:hlinkClick r:id="" action="ppaction://media"/>
            <a:extLst>
              <a:ext uri="{FF2B5EF4-FFF2-40B4-BE49-F238E27FC236}">
                <a16:creationId xmlns:a16="http://schemas.microsoft.com/office/drawing/2014/main" id="{FF8D6B37-2EF5-4340-A46C-4353347A10F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501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2673574" y="3425565"/>
            <a:ext cx="991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3600" dirty="0">
              <a:solidFill>
                <a:schemeClr val="bg1"/>
              </a:solidFill>
              <a:latin typeface="Georgia" panose="02040502050405020303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75DED0-2BA6-4EB4-B87F-63925BC7EB20}"/>
              </a:ext>
            </a:extLst>
          </p:cNvPr>
          <p:cNvSpPr txBox="1"/>
          <p:nvPr/>
        </p:nvSpPr>
        <p:spPr>
          <a:xfrm>
            <a:off x="3127994" y="-2580526"/>
            <a:ext cx="9008744" cy="9710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>
                <a:solidFill>
                  <a:schemeClr val="bg1"/>
                </a:solidFill>
                <a:latin typeface="Segoe UI bold" panose="020B0802040204020203" pitchFamily="34" charset="0"/>
                <a:cs typeface="Segoe UI bold" panose="020B0802040204020203" pitchFamily="34" charset="0"/>
              </a:rPr>
              <a:t>CREATED BY</a:t>
            </a:r>
          </a:p>
          <a:p>
            <a:pPr algn="ctr">
              <a:lnSpc>
                <a:spcPct val="150000"/>
              </a:lnSpc>
            </a:pPr>
            <a:r>
              <a:rPr lang="en-US" sz="20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Aadhil</a:t>
            </a:r>
            <a:r>
              <a:rPr lang="en-US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Nandan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Bahnschrift SemiCondensed" panose="020B0502040204020203" pitchFamily="34" charset="0"/>
              <a:cs typeface="Segoe UI Semibold" panose="020B07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Segoe UI bold" panose="020B0802040204020203" pitchFamily="34" charset="0"/>
                <a:cs typeface="Segoe UI bold" panose="020B0802040204020203" pitchFamily="34" charset="0"/>
              </a:rPr>
              <a:t>STARRING</a:t>
            </a:r>
          </a:p>
          <a:p>
            <a:pPr algn="ctr">
              <a:lnSpc>
                <a:spcPct val="150000"/>
              </a:lnSpc>
            </a:pPr>
            <a:r>
              <a:rPr lang="en-US" sz="20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Aadhil</a:t>
            </a:r>
            <a:r>
              <a:rPr lang="en-US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Nandan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Nezil Rasheed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Abdul Warees</a:t>
            </a:r>
          </a:p>
          <a:p>
            <a:pPr algn="ctr">
              <a:lnSpc>
                <a:spcPct val="150000"/>
              </a:lnSpc>
            </a:pPr>
            <a:r>
              <a:rPr lang="en-US" sz="20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Shakeeb</a:t>
            </a:r>
            <a:r>
              <a:rPr lang="en-US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Ahmed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Amarnath P S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Bahnschrift SemiCondensed" panose="020B0502040204020203" pitchFamily="34" charset="0"/>
              <a:cs typeface="Segoe UI Semibold" panose="020B07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Segoe UI bold" panose="020B0802040204020203" pitchFamily="34" charset="0"/>
                <a:cs typeface="Segoe UI bold" panose="020B0802040204020203" pitchFamily="34" charset="0"/>
              </a:rPr>
              <a:t>TEACHER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Anas Mon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Bahnschrift SemiCondensed" panose="020B0502040204020203" pitchFamily="34" charset="0"/>
              <a:cs typeface="Segoe UI Semibold" panose="020B07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Segoe UI bold" panose="020B0802040204020203" pitchFamily="34" charset="0"/>
                <a:cs typeface="Segoe UI bold" panose="020B0802040204020203" pitchFamily="34" charset="0"/>
              </a:rPr>
              <a:t>SOURCES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Tohomi"/>
                <a:cs typeface="Segoe UI Semibold" panose="020B0702040204020203" pitchFamily="34" charset="0"/>
              </a:rPr>
              <a:t>Wikipedia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Tohomi"/>
                <a:cs typeface="Segoe UI Semibold" panose="020B0702040204020203" pitchFamily="34" charset="0"/>
              </a:rPr>
              <a:t>NCERT Textbook</a:t>
            </a:r>
            <a:endParaRPr lang="en-IN" sz="2000" dirty="0">
              <a:solidFill>
                <a:schemeClr val="bg1"/>
              </a:solidFill>
              <a:latin typeface="Tohomi"/>
              <a:cs typeface="Segoe UI Semibold" panose="020B0702040204020203" pitchFamily="34" charset="0"/>
            </a:endParaRPr>
          </a:p>
          <a:p>
            <a:pPr algn="ctr"/>
            <a:endParaRPr lang="en-US" sz="2400" dirty="0">
              <a:solidFill>
                <a:schemeClr val="bg1"/>
              </a:solidFill>
              <a:latin typeface="Tohomi"/>
              <a:cs typeface="Segoe UI Semibold" panose="020B0702040204020203" pitchFamily="34" charset="0"/>
            </a:endParaRPr>
          </a:p>
          <a:p>
            <a:pPr algn="ctr"/>
            <a:r>
              <a:rPr lang="en-US" sz="11500" dirty="0">
                <a:solidFill>
                  <a:schemeClr val="bg1"/>
                </a:solidFill>
                <a:latin typeface="Segoe UI bold" panose="020B0802040204020203" pitchFamily="34" charset="0"/>
                <a:cs typeface="Segoe UI bold" panose="020B0802040204020203" pitchFamily="34" charset="0"/>
              </a:rPr>
              <a:t>T</a:t>
            </a:r>
            <a:r>
              <a:rPr lang="en-IN" sz="11500" dirty="0">
                <a:solidFill>
                  <a:schemeClr val="bg1"/>
                </a:solidFill>
                <a:latin typeface="Segoe UI bold" panose="020B0802040204020203" pitchFamily="34" charset="0"/>
                <a:cs typeface="Segoe UI bold" panose="020B0802040204020203" pitchFamily="34" charset="0"/>
              </a:rPr>
              <a:t>HANK YOU</a:t>
            </a:r>
            <a:endParaRPr lang="en-US" sz="5400" dirty="0">
              <a:solidFill>
                <a:schemeClr val="bg1"/>
              </a:solidFill>
              <a:latin typeface="Segoe UI bold" panose="020B0802040204020203" pitchFamily="34" charset="0"/>
              <a:cs typeface="Segoe UI bold" panose="020B08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53386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0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1500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92A1F99-F017-4BFC-BAE0-25C19B471735}"/>
              </a:ext>
            </a:extLst>
          </p:cNvPr>
          <p:cNvGrpSpPr/>
          <p:nvPr/>
        </p:nvGrpSpPr>
        <p:grpSpPr>
          <a:xfrm>
            <a:off x="101492" y="-12362"/>
            <a:ext cx="3000640" cy="6862125"/>
            <a:chOff x="2452811" y="-12362"/>
            <a:chExt cx="3000640" cy="686212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1A5A55-D069-410B-8AE4-13BB1105000D}"/>
                </a:ext>
              </a:extLst>
            </p:cNvPr>
            <p:cNvSpPr/>
            <p:nvPr/>
          </p:nvSpPr>
          <p:spPr>
            <a:xfrm>
              <a:off x="2452811" y="-8237"/>
              <a:ext cx="2434281" cy="6858000"/>
            </a:xfrm>
            <a:prstGeom prst="rect">
              <a:avLst/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C6F7F1DF-B3D8-4A28-86B1-908B50896498}"/>
                </a:ext>
              </a:extLst>
            </p:cNvPr>
            <p:cNvSpPr/>
            <p:nvPr/>
          </p:nvSpPr>
          <p:spPr>
            <a:xfrm rot="5400000">
              <a:off x="4366796" y="886869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4F42EDF-000C-41C4-9074-E53C801E6E8B}"/>
                </a:ext>
              </a:extLst>
            </p:cNvPr>
            <p:cNvSpPr txBox="1"/>
            <p:nvPr/>
          </p:nvSpPr>
          <p:spPr>
            <a:xfrm>
              <a:off x="2530044" y="2393124"/>
              <a:ext cx="2222931" cy="4278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Working of Telescopes</a:t>
              </a: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How the objective and eyepiece function.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Magnifying power and its formula.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calculation for magnifying power.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A99147A0-39E7-47FA-8A38-1D1A9B2979F5}"/>
                </a:ext>
              </a:extLst>
            </p:cNvPr>
            <p:cNvSpPr txBox="1">
              <a:spLocks/>
            </p:cNvSpPr>
            <p:nvPr/>
          </p:nvSpPr>
          <p:spPr>
            <a:xfrm>
              <a:off x="2886806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B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2FB1FC4-E127-486E-B0DF-0504B2817297}"/>
              </a:ext>
            </a:extLst>
          </p:cNvPr>
          <p:cNvGrpSpPr/>
          <p:nvPr/>
        </p:nvGrpSpPr>
        <p:grpSpPr>
          <a:xfrm>
            <a:off x="14402" y="-16478"/>
            <a:ext cx="3017268" cy="6862125"/>
            <a:chOff x="14402" y="-16478"/>
            <a:chExt cx="3017268" cy="686212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E877AC4-3080-4240-AB1C-55C2CA12BD2C}"/>
                </a:ext>
              </a:extLst>
            </p:cNvPr>
            <p:cNvSpPr/>
            <p:nvPr/>
          </p:nvSpPr>
          <p:spPr>
            <a:xfrm>
              <a:off x="14402" y="-12353"/>
              <a:ext cx="2434281" cy="6858000"/>
            </a:xfrm>
            <a:prstGeom prst="rect">
              <a:avLst/>
            </a:prstGeom>
            <a:solidFill>
              <a:srgbClr val="0A32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rgbClr val="FF0000"/>
                </a:solidFill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0A91D68A-D09A-4F7E-9109-5A253372C3FF}"/>
                </a:ext>
              </a:extLst>
            </p:cNvPr>
            <p:cNvSpPr/>
            <p:nvPr/>
          </p:nvSpPr>
          <p:spPr>
            <a:xfrm rot="5400000">
              <a:off x="1945015" y="944538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0A32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Title 1">
              <a:extLst>
                <a:ext uri="{FF2B5EF4-FFF2-40B4-BE49-F238E27FC236}">
                  <a16:creationId xmlns:a16="http://schemas.microsoft.com/office/drawing/2014/main" id="{B3F875A2-E1A1-4F5E-A77E-EC58796E1D8F}"/>
                </a:ext>
              </a:extLst>
            </p:cNvPr>
            <p:cNvSpPr txBox="1">
              <a:spLocks/>
            </p:cNvSpPr>
            <p:nvPr/>
          </p:nvSpPr>
          <p:spPr>
            <a:xfrm>
              <a:off x="238335" y="-16478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A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7E8DE0B-613A-4062-9B30-250221C8974C}"/>
                </a:ext>
              </a:extLst>
            </p:cNvPr>
            <p:cNvSpPr txBox="1"/>
            <p:nvPr/>
          </p:nvSpPr>
          <p:spPr>
            <a:xfrm>
              <a:off x="82119" y="2401290"/>
              <a:ext cx="2362448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Introduction to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What is a telescope?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Purpose and basic components.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of how telescopes magnify distant objects.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3921507" y="12352"/>
            <a:ext cx="75423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Introduction to Telescopes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85670D4-2E7C-48F0-8B5E-7E35C42FB6CC}"/>
              </a:ext>
            </a:extLst>
          </p:cNvPr>
          <p:cNvSpPr txBox="1"/>
          <p:nvPr/>
        </p:nvSpPr>
        <p:spPr>
          <a:xfrm>
            <a:off x="3553482" y="1176230"/>
            <a:ext cx="42062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bg1"/>
                </a:solidFill>
                <a:latin typeface="Tohomi"/>
              </a:rPr>
              <a:t>What is a Telescope ?</a:t>
            </a:r>
            <a:endParaRPr lang="en-US" sz="3200" dirty="0">
              <a:solidFill>
                <a:schemeClr val="bg1"/>
              </a:solidFill>
              <a:latin typeface="Tohomi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DA55729-10EE-4724-B7C5-4F52AE08AEDD}"/>
              </a:ext>
            </a:extLst>
          </p:cNvPr>
          <p:cNvSpPr txBox="1"/>
          <p:nvPr/>
        </p:nvSpPr>
        <p:spPr>
          <a:xfrm>
            <a:off x="3593109" y="1654769"/>
            <a:ext cx="819910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ohomi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ohomi"/>
              </a:rPr>
              <a:t> A device designed to magnify distant objects.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ohomi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ohomi"/>
              </a:rPr>
              <a:t> Widely used in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ohomi"/>
              </a:rPr>
              <a:t>astronomy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ohomi"/>
              </a:rPr>
              <a:t> to study celestial objects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ohomi"/>
              </a:rPr>
              <a:t>    and in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ohomi"/>
              </a:rPr>
              <a:t>terrestrial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ohomi"/>
              </a:rPr>
              <a:t> observations. </a:t>
            </a:r>
          </a:p>
        </p:txBody>
      </p:sp>
      <p:pic>
        <p:nvPicPr>
          <p:cNvPr id="1029" name="Picture 5" descr="https://scmuseum.org/sites/default/files/styles/hero_image/public/2024-03/Solar%20Observing%20with%20Alvan%20Clark%20Telescope.jpg?h=23563b5a&amp;itok=3ZtWBJu7">
            <a:extLst>
              <a:ext uri="{FF2B5EF4-FFF2-40B4-BE49-F238E27FC236}">
                <a16:creationId xmlns:a16="http://schemas.microsoft.com/office/drawing/2014/main" id="{D8EDEFA2-D342-4D3A-9E37-9A75FBA295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5293" y="4175656"/>
            <a:ext cx="6542636" cy="2310368"/>
          </a:xfrm>
          <a:prstGeom prst="rect">
            <a:avLst/>
          </a:prstGeom>
          <a:solidFill>
            <a:srgbClr val="FFFFFF">
              <a:shade val="85000"/>
            </a:srgbClr>
          </a:solidFill>
          <a:ln w="28575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2848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92A1F99-F017-4BFC-BAE0-25C19B471735}"/>
              </a:ext>
            </a:extLst>
          </p:cNvPr>
          <p:cNvGrpSpPr/>
          <p:nvPr/>
        </p:nvGrpSpPr>
        <p:grpSpPr>
          <a:xfrm>
            <a:off x="101492" y="-12362"/>
            <a:ext cx="3000640" cy="6862125"/>
            <a:chOff x="2452811" y="-12362"/>
            <a:chExt cx="3000640" cy="686212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1A5A55-D069-410B-8AE4-13BB1105000D}"/>
                </a:ext>
              </a:extLst>
            </p:cNvPr>
            <p:cNvSpPr/>
            <p:nvPr/>
          </p:nvSpPr>
          <p:spPr>
            <a:xfrm>
              <a:off x="2452811" y="-8237"/>
              <a:ext cx="2434281" cy="6858000"/>
            </a:xfrm>
            <a:prstGeom prst="rect">
              <a:avLst/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C6F7F1DF-B3D8-4A28-86B1-908B50896498}"/>
                </a:ext>
              </a:extLst>
            </p:cNvPr>
            <p:cNvSpPr/>
            <p:nvPr/>
          </p:nvSpPr>
          <p:spPr>
            <a:xfrm rot="5400000">
              <a:off x="4366796" y="886869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4F42EDF-000C-41C4-9074-E53C801E6E8B}"/>
                </a:ext>
              </a:extLst>
            </p:cNvPr>
            <p:cNvSpPr txBox="1"/>
            <p:nvPr/>
          </p:nvSpPr>
          <p:spPr>
            <a:xfrm>
              <a:off x="2530044" y="2393124"/>
              <a:ext cx="2222931" cy="4278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Working of Telescopes</a:t>
              </a: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How the objective and eyepiece function.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Magnifying power and its formula.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calculation for magnifying power.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A99147A0-39E7-47FA-8A38-1D1A9B2979F5}"/>
                </a:ext>
              </a:extLst>
            </p:cNvPr>
            <p:cNvSpPr txBox="1">
              <a:spLocks/>
            </p:cNvSpPr>
            <p:nvPr/>
          </p:nvSpPr>
          <p:spPr>
            <a:xfrm>
              <a:off x="2886806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B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2FB1FC4-E127-486E-B0DF-0504B2817297}"/>
              </a:ext>
            </a:extLst>
          </p:cNvPr>
          <p:cNvGrpSpPr/>
          <p:nvPr/>
        </p:nvGrpSpPr>
        <p:grpSpPr>
          <a:xfrm>
            <a:off x="14402" y="-16478"/>
            <a:ext cx="3017268" cy="6862125"/>
            <a:chOff x="14402" y="-16478"/>
            <a:chExt cx="3017268" cy="686212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E877AC4-3080-4240-AB1C-55C2CA12BD2C}"/>
                </a:ext>
              </a:extLst>
            </p:cNvPr>
            <p:cNvSpPr/>
            <p:nvPr/>
          </p:nvSpPr>
          <p:spPr>
            <a:xfrm>
              <a:off x="14402" y="-12353"/>
              <a:ext cx="2434281" cy="6858000"/>
            </a:xfrm>
            <a:prstGeom prst="rect">
              <a:avLst/>
            </a:prstGeom>
            <a:solidFill>
              <a:srgbClr val="0A32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rgbClr val="FF0000"/>
                </a:solidFill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0A91D68A-D09A-4F7E-9109-5A253372C3FF}"/>
                </a:ext>
              </a:extLst>
            </p:cNvPr>
            <p:cNvSpPr/>
            <p:nvPr/>
          </p:nvSpPr>
          <p:spPr>
            <a:xfrm rot="5400000">
              <a:off x="1945015" y="944538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0A32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Title 1">
              <a:extLst>
                <a:ext uri="{FF2B5EF4-FFF2-40B4-BE49-F238E27FC236}">
                  <a16:creationId xmlns:a16="http://schemas.microsoft.com/office/drawing/2014/main" id="{B3F875A2-E1A1-4F5E-A77E-EC58796E1D8F}"/>
                </a:ext>
              </a:extLst>
            </p:cNvPr>
            <p:cNvSpPr txBox="1">
              <a:spLocks/>
            </p:cNvSpPr>
            <p:nvPr/>
          </p:nvSpPr>
          <p:spPr>
            <a:xfrm>
              <a:off x="238335" y="-16478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A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7E8DE0B-613A-4062-9B30-250221C8974C}"/>
                </a:ext>
              </a:extLst>
            </p:cNvPr>
            <p:cNvSpPr txBox="1"/>
            <p:nvPr/>
          </p:nvSpPr>
          <p:spPr>
            <a:xfrm>
              <a:off x="82119" y="2401290"/>
              <a:ext cx="2362448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Introduction to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What is a telescope?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Purpose and basic components.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of how telescopes magnify distant objects.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3921507" y="12352"/>
            <a:ext cx="75423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Introduction to Telescopes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85670D4-2E7C-48F0-8B5E-7E35C42FB6CC}"/>
              </a:ext>
            </a:extLst>
          </p:cNvPr>
          <p:cNvSpPr txBox="1"/>
          <p:nvPr/>
        </p:nvSpPr>
        <p:spPr>
          <a:xfrm>
            <a:off x="3553482" y="1041320"/>
            <a:ext cx="52545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bg1"/>
                </a:solidFill>
                <a:latin typeface="Tohomi"/>
              </a:rPr>
              <a:t>What Does a Telescope Do?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DA55729-10EE-4724-B7C5-4F52AE08AEDD}"/>
              </a:ext>
            </a:extLst>
          </p:cNvPr>
          <p:cNvSpPr txBox="1"/>
          <p:nvPr/>
        </p:nvSpPr>
        <p:spPr>
          <a:xfrm>
            <a:off x="3567883" y="1641629"/>
            <a:ext cx="824277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bg1"/>
                </a:solidFill>
                <a:latin typeface="Tohomi"/>
              </a:rPr>
              <a:t>Magnifies distant objects, making them appear closer and clearer.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2800" dirty="0">
              <a:solidFill>
                <a:schemeClr val="bg1"/>
              </a:solidFill>
              <a:latin typeface="Tohomi"/>
            </a:endParaRP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bg1"/>
                </a:solidFill>
                <a:latin typeface="Tohomi"/>
              </a:rPr>
              <a:t>Used in astronomy to observe celestial objects and in terrestrial applications like wildlife spotting.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ohomi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8CA5048-4247-40FD-BA68-6A6243B7C3A1}"/>
              </a:ext>
            </a:extLst>
          </p:cNvPr>
          <p:cNvGrpSpPr/>
          <p:nvPr/>
        </p:nvGrpSpPr>
        <p:grpSpPr>
          <a:xfrm>
            <a:off x="3497548" y="7195922"/>
            <a:ext cx="8694451" cy="5482571"/>
            <a:chOff x="3497548" y="1041320"/>
            <a:chExt cx="8694451" cy="548257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B7ED969-EFD1-43BB-BE31-0FB9687DDA03}"/>
                </a:ext>
              </a:extLst>
            </p:cNvPr>
            <p:cNvSpPr/>
            <p:nvPr/>
          </p:nvSpPr>
          <p:spPr>
            <a:xfrm>
              <a:off x="3497548" y="1041320"/>
              <a:ext cx="8694451" cy="5482571"/>
            </a:xfrm>
            <a:prstGeom prst="rect">
              <a:avLst/>
            </a:prstGeom>
            <a:solidFill>
              <a:schemeClr val="tx1">
                <a:alpha val="98000"/>
              </a:schemeClr>
            </a:solidFill>
            <a:ln cap="rnd" cmpd="sng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Introduction</a:t>
              </a:r>
            </a:p>
          </p:txBody>
        </p:sp>
        <p:pic>
          <p:nvPicPr>
            <p:cNvPr id="4098" name="Picture 2" descr="Hubble Ultra Deep Field">
              <a:extLst>
                <a:ext uri="{FF2B5EF4-FFF2-40B4-BE49-F238E27FC236}">
                  <a16:creationId xmlns:a16="http://schemas.microsoft.com/office/drawing/2014/main" id="{77738972-82E2-4FEF-B2AC-405D1278AB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99350" y="1333707"/>
              <a:ext cx="5890846" cy="33136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027C630-7518-4F08-AEB0-EE1CA4C1E8A5}"/>
                </a:ext>
              </a:extLst>
            </p:cNvPr>
            <p:cNvSpPr txBox="1"/>
            <p:nvPr/>
          </p:nvSpPr>
          <p:spPr>
            <a:xfrm>
              <a:off x="4126077" y="5016789"/>
              <a:ext cx="7437392" cy="120032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Tohomi"/>
                </a:rPr>
                <a:t>Hubble Ultra Deep Field: </a:t>
              </a:r>
            </a:p>
            <a:p>
              <a:r>
                <a:rPr lang="en-US" dirty="0">
                  <a:solidFill>
                    <a:schemeClr val="bg1"/>
                  </a:solidFill>
                  <a:latin typeface="Tohomi"/>
                </a:rPr>
                <a:t>One of the Hubble Telescope's most iconic images, capturing about 10,000 galaxies up to 10 billion light-years away. Released in 2014, this improved composite reveals the universe's origins using advanced imaging technology.</a:t>
              </a:r>
              <a:endParaRPr lang="en-IN" u="sng" dirty="0">
                <a:solidFill>
                  <a:schemeClr val="bg1"/>
                </a:solidFill>
                <a:latin typeface="Tohomi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77767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92A1F99-F017-4BFC-BAE0-25C19B471735}"/>
              </a:ext>
            </a:extLst>
          </p:cNvPr>
          <p:cNvGrpSpPr/>
          <p:nvPr/>
        </p:nvGrpSpPr>
        <p:grpSpPr>
          <a:xfrm>
            <a:off x="101492" y="-12362"/>
            <a:ext cx="3000640" cy="6862125"/>
            <a:chOff x="2452811" y="-12362"/>
            <a:chExt cx="3000640" cy="686212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1A5A55-D069-410B-8AE4-13BB1105000D}"/>
                </a:ext>
              </a:extLst>
            </p:cNvPr>
            <p:cNvSpPr/>
            <p:nvPr/>
          </p:nvSpPr>
          <p:spPr>
            <a:xfrm>
              <a:off x="2452811" y="-8237"/>
              <a:ext cx="2434281" cy="6858000"/>
            </a:xfrm>
            <a:prstGeom prst="rect">
              <a:avLst/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C6F7F1DF-B3D8-4A28-86B1-908B50896498}"/>
                </a:ext>
              </a:extLst>
            </p:cNvPr>
            <p:cNvSpPr/>
            <p:nvPr/>
          </p:nvSpPr>
          <p:spPr>
            <a:xfrm rot="5400000">
              <a:off x="4366796" y="886869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4F42EDF-000C-41C4-9074-E53C801E6E8B}"/>
                </a:ext>
              </a:extLst>
            </p:cNvPr>
            <p:cNvSpPr txBox="1"/>
            <p:nvPr/>
          </p:nvSpPr>
          <p:spPr>
            <a:xfrm>
              <a:off x="2530044" y="2393124"/>
              <a:ext cx="2222931" cy="4278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Working of Telescopes</a:t>
              </a: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How the objective and eyepiece function.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Magnifying power and its formula.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calculation for magnifying power.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A99147A0-39E7-47FA-8A38-1D1A9B2979F5}"/>
                </a:ext>
              </a:extLst>
            </p:cNvPr>
            <p:cNvSpPr txBox="1">
              <a:spLocks/>
            </p:cNvSpPr>
            <p:nvPr/>
          </p:nvSpPr>
          <p:spPr>
            <a:xfrm>
              <a:off x="2886806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B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2FB1FC4-E127-486E-B0DF-0504B2817297}"/>
              </a:ext>
            </a:extLst>
          </p:cNvPr>
          <p:cNvGrpSpPr/>
          <p:nvPr/>
        </p:nvGrpSpPr>
        <p:grpSpPr>
          <a:xfrm>
            <a:off x="14402" y="-16478"/>
            <a:ext cx="3017268" cy="6862125"/>
            <a:chOff x="14402" y="-16478"/>
            <a:chExt cx="3017268" cy="686212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E877AC4-3080-4240-AB1C-55C2CA12BD2C}"/>
                </a:ext>
              </a:extLst>
            </p:cNvPr>
            <p:cNvSpPr/>
            <p:nvPr/>
          </p:nvSpPr>
          <p:spPr>
            <a:xfrm>
              <a:off x="14402" y="-12353"/>
              <a:ext cx="2434281" cy="6858000"/>
            </a:xfrm>
            <a:prstGeom prst="rect">
              <a:avLst/>
            </a:prstGeom>
            <a:solidFill>
              <a:srgbClr val="0A32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rgbClr val="FF0000"/>
                </a:solidFill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0A91D68A-D09A-4F7E-9109-5A253372C3FF}"/>
                </a:ext>
              </a:extLst>
            </p:cNvPr>
            <p:cNvSpPr/>
            <p:nvPr/>
          </p:nvSpPr>
          <p:spPr>
            <a:xfrm rot="5400000">
              <a:off x="1945015" y="944538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0A32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Title 1">
              <a:extLst>
                <a:ext uri="{FF2B5EF4-FFF2-40B4-BE49-F238E27FC236}">
                  <a16:creationId xmlns:a16="http://schemas.microsoft.com/office/drawing/2014/main" id="{B3F875A2-E1A1-4F5E-A77E-EC58796E1D8F}"/>
                </a:ext>
              </a:extLst>
            </p:cNvPr>
            <p:cNvSpPr txBox="1">
              <a:spLocks/>
            </p:cNvSpPr>
            <p:nvPr/>
          </p:nvSpPr>
          <p:spPr>
            <a:xfrm>
              <a:off x="238335" y="-16478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A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7E8DE0B-613A-4062-9B30-250221C8974C}"/>
                </a:ext>
              </a:extLst>
            </p:cNvPr>
            <p:cNvSpPr txBox="1"/>
            <p:nvPr/>
          </p:nvSpPr>
          <p:spPr>
            <a:xfrm>
              <a:off x="82119" y="2401290"/>
              <a:ext cx="2362448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Introduction to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What is a telescope?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Purpose and basic components.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of how telescopes magnify distant objects.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3921507" y="12352"/>
            <a:ext cx="75423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Introduction to Telescopes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85670D4-2E7C-48F0-8B5E-7E35C42FB6CC}"/>
              </a:ext>
            </a:extLst>
          </p:cNvPr>
          <p:cNvSpPr txBox="1"/>
          <p:nvPr/>
        </p:nvSpPr>
        <p:spPr>
          <a:xfrm>
            <a:off x="3553482" y="1041320"/>
            <a:ext cx="52545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bg1"/>
                </a:solidFill>
                <a:latin typeface="Tohomi"/>
              </a:rPr>
              <a:t>What Does a Telescope Do?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DA55729-10EE-4724-B7C5-4F52AE08AEDD}"/>
              </a:ext>
            </a:extLst>
          </p:cNvPr>
          <p:cNvSpPr txBox="1"/>
          <p:nvPr/>
        </p:nvSpPr>
        <p:spPr>
          <a:xfrm>
            <a:off x="3567883" y="1641629"/>
            <a:ext cx="824277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bg1"/>
                </a:solidFill>
                <a:latin typeface="Tohomi"/>
              </a:rPr>
              <a:t>Magnifies distant objects, making them appear closer and clearer.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2800" dirty="0">
              <a:solidFill>
                <a:schemeClr val="bg1"/>
              </a:solidFill>
              <a:latin typeface="Tohomi"/>
            </a:endParaRP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bg1"/>
                </a:solidFill>
                <a:latin typeface="Tohomi"/>
              </a:rPr>
              <a:t>Used in astronomy to observe celestial objects and in terrestrial applications like wildlife spotting.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ohomi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8CA5048-4247-40FD-BA68-6A6243B7C3A1}"/>
              </a:ext>
            </a:extLst>
          </p:cNvPr>
          <p:cNvGrpSpPr/>
          <p:nvPr/>
        </p:nvGrpSpPr>
        <p:grpSpPr>
          <a:xfrm>
            <a:off x="3497548" y="953384"/>
            <a:ext cx="8694451" cy="5482571"/>
            <a:chOff x="3497548" y="1041320"/>
            <a:chExt cx="8694451" cy="548257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B7ED969-EFD1-43BB-BE31-0FB9687DDA03}"/>
                </a:ext>
              </a:extLst>
            </p:cNvPr>
            <p:cNvSpPr/>
            <p:nvPr/>
          </p:nvSpPr>
          <p:spPr>
            <a:xfrm>
              <a:off x="3497548" y="1041320"/>
              <a:ext cx="8694451" cy="5482571"/>
            </a:xfrm>
            <a:prstGeom prst="rect">
              <a:avLst/>
            </a:prstGeom>
            <a:solidFill>
              <a:schemeClr val="tx1">
                <a:alpha val="98000"/>
              </a:schemeClr>
            </a:solidFill>
            <a:ln cap="rnd" cmpd="sng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Introduction</a:t>
              </a:r>
            </a:p>
          </p:txBody>
        </p:sp>
        <p:pic>
          <p:nvPicPr>
            <p:cNvPr id="4098" name="Picture 2" descr="Hubble Ultra Deep Field">
              <a:extLst>
                <a:ext uri="{FF2B5EF4-FFF2-40B4-BE49-F238E27FC236}">
                  <a16:creationId xmlns:a16="http://schemas.microsoft.com/office/drawing/2014/main" id="{77738972-82E2-4FEF-B2AC-405D1278AB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99350" y="1333707"/>
              <a:ext cx="5890846" cy="33136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027C630-7518-4F08-AEB0-EE1CA4C1E8A5}"/>
                </a:ext>
              </a:extLst>
            </p:cNvPr>
            <p:cNvSpPr txBox="1"/>
            <p:nvPr/>
          </p:nvSpPr>
          <p:spPr>
            <a:xfrm>
              <a:off x="4126077" y="5016789"/>
              <a:ext cx="7437392" cy="120032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Tohomi"/>
                </a:rPr>
                <a:t>Hubble Ultra Deep Field: </a:t>
              </a:r>
            </a:p>
            <a:p>
              <a:r>
                <a:rPr lang="en-US" dirty="0">
                  <a:solidFill>
                    <a:schemeClr val="bg1"/>
                  </a:solidFill>
                  <a:latin typeface="Tohomi"/>
                </a:rPr>
                <a:t>One of the Hubble Telescope's most iconic images, capturing about 10,000 galaxies up to 10 billion light-years away. Released in 2014, this improved composite reveals the universe's origins using advanced imaging technology.</a:t>
              </a:r>
              <a:endParaRPr lang="en-IN" u="sng" dirty="0">
                <a:solidFill>
                  <a:schemeClr val="bg1"/>
                </a:solidFill>
                <a:latin typeface="Tohomi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8795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92A1F99-F017-4BFC-BAE0-25C19B471735}"/>
              </a:ext>
            </a:extLst>
          </p:cNvPr>
          <p:cNvGrpSpPr/>
          <p:nvPr/>
        </p:nvGrpSpPr>
        <p:grpSpPr>
          <a:xfrm>
            <a:off x="101492" y="-12362"/>
            <a:ext cx="3000640" cy="6862125"/>
            <a:chOff x="2452811" y="-12362"/>
            <a:chExt cx="3000640" cy="686212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1A5A55-D069-410B-8AE4-13BB1105000D}"/>
                </a:ext>
              </a:extLst>
            </p:cNvPr>
            <p:cNvSpPr/>
            <p:nvPr/>
          </p:nvSpPr>
          <p:spPr>
            <a:xfrm>
              <a:off x="2452811" y="-8237"/>
              <a:ext cx="2434281" cy="6858000"/>
            </a:xfrm>
            <a:prstGeom prst="rect">
              <a:avLst/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C6F7F1DF-B3D8-4A28-86B1-908B50896498}"/>
                </a:ext>
              </a:extLst>
            </p:cNvPr>
            <p:cNvSpPr/>
            <p:nvPr/>
          </p:nvSpPr>
          <p:spPr>
            <a:xfrm rot="5400000">
              <a:off x="4366796" y="886869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4F42EDF-000C-41C4-9074-E53C801E6E8B}"/>
                </a:ext>
              </a:extLst>
            </p:cNvPr>
            <p:cNvSpPr txBox="1"/>
            <p:nvPr/>
          </p:nvSpPr>
          <p:spPr>
            <a:xfrm>
              <a:off x="2530044" y="2393124"/>
              <a:ext cx="2222931" cy="4278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Working of Telescopes</a:t>
              </a: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How the objective and eyepiece function.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Magnifying power and its formula.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calculation for magnifying power.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A99147A0-39E7-47FA-8A38-1D1A9B2979F5}"/>
                </a:ext>
              </a:extLst>
            </p:cNvPr>
            <p:cNvSpPr txBox="1">
              <a:spLocks/>
            </p:cNvSpPr>
            <p:nvPr/>
          </p:nvSpPr>
          <p:spPr>
            <a:xfrm>
              <a:off x="2886806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B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2FB1FC4-E127-486E-B0DF-0504B2817297}"/>
              </a:ext>
            </a:extLst>
          </p:cNvPr>
          <p:cNvGrpSpPr/>
          <p:nvPr/>
        </p:nvGrpSpPr>
        <p:grpSpPr>
          <a:xfrm>
            <a:off x="14402" y="-16478"/>
            <a:ext cx="3017268" cy="6862125"/>
            <a:chOff x="14402" y="-16478"/>
            <a:chExt cx="3017268" cy="686212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E877AC4-3080-4240-AB1C-55C2CA12BD2C}"/>
                </a:ext>
              </a:extLst>
            </p:cNvPr>
            <p:cNvSpPr/>
            <p:nvPr/>
          </p:nvSpPr>
          <p:spPr>
            <a:xfrm>
              <a:off x="14402" y="-12353"/>
              <a:ext cx="2434281" cy="6858000"/>
            </a:xfrm>
            <a:prstGeom prst="rect">
              <a:avLst/>
            </a:prstGeom>
            <a:solidFill>
              <a:srgbClr val="0A32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rgbClr val="FF0000"/>
                </a:solidFill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0A91D68A-D09A-4F7E-9109-5A253372C3FF}"/>
                </a:ext>
              </a:extLst>
            </p:cNvPr>
            <p:cNvSpPr/>
            <p:nvPr/>
          </p:nvSpPr>
          <p:spPr>
            <a:xfrm rot="5400000">
              <a:off x="1945015" y="944538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0A32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Title 1">
              <a:extLst>
                <a:ext uri="{FF2B5EF4-FFF2-40B4-BE49-F238E27FC236}">
                  <a16:creationId xmlns:a16="http://schemas.microsoft.com/office/drawing/2014/main" id="{B3F875A2-E1A1-4F5E-A77E-EC58796E1D8F}"/>
                </a:ext>
              </a:extLst>
            </p:cNvPr>
            <p:cNvSpPr txBox="1">
              <a:spLocks/>
            </p:cNvSpPr>
            <p:nvPr/>
          </p:nvSpPr>
          <p:spPr>
            <a:xfrm>
              <a:off x="238335" y="-16478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A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7E8DE0B-613A-4062-9B30-250221C8974C}"/>
                </a:ext>
              </a:extLst>
            </p:cNvPr>
            <p:cNvSpPr txBox="1"/>
            <p:nvPr/>
          </p:nvSpPr>
          <p:spPr>
            <a:xfrm>
              <a:off x="82119" y="2401290"/>
              <a:ext cx="2362448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Introduction to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What is a telescope?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Purpose and basic components.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of how telescopes magnify distant objects.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3921507" y="12352"/>
            <a:ext cx="75423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Introduction to Telescopes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6C5CAC9-D2C3-400C-8892-A8DE52197BA1}"/>
              </a:ext>
            </a:extLst>
          </p:cNvPr>
          <p:cNvSpPr txBox="1"/>
          <p:nvPr/>
        </p:nvSpPr>
        <p:spPr>
          <a:xfrm>
            <a:off x="3600224" y="987582"/>
            <a:ext cx="37700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chemeClr val="bg1"/>
                </a:solidFill>
                <a:latin typeface="Tohomi"/>
              </a:rPr>
              <a:t>Basic Components</a:t>
            </a:r>
            <a:endParaRPr lang="en-US" sz="3200" b="1" dirty="0">
              <a:solidFill>
                <a:schemeClr val="bg1"/>
              </a:solidFill>
              <a:latin typeface="Tohom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8DD1DE-2647-4C34-B6F5-6EEA80818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7375" y="942979"/>
            <a:ext cx="8544231" cy="480613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43A2088-F05B-40F4-B733-1653AFEDC261}"/>
              </a:ext>
            </a:extLst>
          </p:cNvPr>
          <p:cNvGrpSpPr/>
          <p:nvPr/>
        </p:nvGrpSpPr>
        <p:grpSpPr>
          <a:xfrm>
            <a:off x="3567375" y="7210800"/>
            <a:ext cx="8573530" cy="5016780"/>
            <a:chOff x="3567375" y="840453"/>
            <a:chExt cx="8573530" cy="501678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B3E6D7E-5DE4-4E41-A901-E5C18980425D}"/>
                </a:ext>
              </a:extLst>
            </p:cNvPr>
            <p:cNvSpPr/>
            <p:nvPr/>
          </p:nvSpPr>
          <p:spPr>
            <a:xfrm>
              <a:off x="3567375" y="840453"/>
              <a:ext cx="8573530" cy="5016780"/>
            </a:xfrm>
            <a:prstGeom prst="rect">
              <a:avLst/>
            </a:prstGeom>
            <a:solidFill>
              <a:schemeClr val="tx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97AD39C-20DB-43A0-B347-4CB1101B2469}"/>
                </a:ext>
              </a:extLst>
            </p:cNvPr>
            <p:cNvSpPr txBox="1"/>
            <p:nvPr/>
          </p:nvSpPr>
          <p:spPr>
            <a:xfrm>
              <a:off x="3834166" y="1410443"/>
              <a:ext cx="8242779" cy="31085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</a:rPr>
                <a:t>1. Objective Lens/Mirror:</a:t>
              </a:r>
              <a:endParaRPr lang="en-US" sz="2800" dirty="0">
                <a:solidFill>
                  <a:schemeClr val="bg1"/>
                </a:solidFill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1"/>
                  </a:solidFill>
                </a:rPr>
                <a:t>Collects light and forms a real image.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1"/>
                  </a:solidFill>
                </a:rPr>
                <a:t>Larger aperture improves light-gathering ability.</a:t>
              </a:r>
            </a:p>
            <a:p>
              <a:endParaRPr lang="en-US" sz="2800" dirty="0">
                <a:solidFill>
                  <a:schemeClr val="bg1"/>
                </a:solidFill>
              </a:endParaRPr>
            </a:p>
            <a:p>
              <a:r>
                <a:rPr lang="en-US" sz="2800" b="1" dirty="0">
                  <a:solidFill>
                    <a:schemeClr val="bg1"/>
                  </a:solidFill>
                </a:rPr>
                <a:t>2. Eyepiece Lens: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1"/>
                  </a:solidFill>
                </a:rPr>
                <a:t>Magnifies the image created by the objective lens.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1"/>
                  </a:solidFill>
                </a:rPr>
                <a:t>Provides the final magnified view for observation.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913430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9E53FB-2911-44A7-8313-A16800189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286"/>
            <a:ext cx="12571427" cy="71845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465F01-0AAB-433A-ABCA-0B9F70CF7639}"/>
              </a:ext>
            </a:extLst>
          </p:cNvPr>
          <p:cNvSpPr/>
          <p:nvPr/>
        </p:nvSpPr>
        <p:spPr>
          <a:xfrm>
            <a:off x="-169817" y="-235131"/>
            <a:ext cx="12997543" cy="732826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9EF184A-BA8A-4187-8621-0953AF7107EE}"/>
              </a:ext>
            </a:extLst>
          </p:cNvPr>
          <p:cNvGrpSpPr/>
          <p:nvPr/>
        </p:nvGrpSpPr>
        <p:grpSpPr>
          <a:xfrm>
            <a:off x="381338" y="-24717"/>
            <a:ext cx="3009026" cy="6878596"/>
            <a:chOff x="9747433" y="-24717"/>
            <a:chExt cx="3009026" cy="68785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C739DF-9800-43B4-A308-EBBA2047940A}"/>
                </a:ext>
              </a:extLst>
            </p:cNvPr>
            <p:cNvSpPr/>
            <p:nvPr/>
          </p:nvSpPr>
          <p:spPr>
            <a:xfrm>
              <a:off x="9747433" y="-4121"/>
              <a:ext cx="2434281" cy="6858000"/>
            </a:xfrm>
            <a:prstGeom prst="rect">
              <a:avLst/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A4DAD523-1714-4A8F-A60B-8F4DC13402A3}"/>
                </a:ext>
              </a:extLst>
            </p:cNvPr>
            <p:cNvSpPr txBox="1">
              <a:spLocks/>
            </p:cNvSpPr>
            <p:nvPr/>
          </p:nvSpPr>
          <p:spPr>
            <a:xfrm>
              <a:off x="10214385" y="-24717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E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8BBB08-7BF0-4D5E-9A93-A02CC47C6A15}"/>
                </a:ext>
              </a:extLst>
            </p:cNvPr>
            <p:cNvSpPr txBox="1"/>
            <p:nvPr/>
          </p:nvSpPr>
          <p:spPr>
            <a:xfrm>
              <a:off x="10050007" y="2394114"/>
              <a:ext cx="2004149" cy="324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Reflecting Telescopes &amp; Examples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Why Reflecting Telescopes?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Cassegrain Telescope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Notable Telescopes </a:t>
              </a:r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C8B728-6CDB-4561-84C7-B6E1BE665974}"/>
                </a:ext>
              </a:extLst>
            </p:cNvPr>
            <p:cNvSpPr/>
            <p:nvPr/>
          </p:nvSpPr>
          <p:spPr>
            <a:xfrm rot="5400000">
              <a:off x="11669804" y="933351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82B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AA4EB0-2120-40E6-822D-0153BFA4370C}"/>
              </a:ext>
            </a:extLst>
          </p:cNvPr>
          <p:cNvGrpSpPr/>
          <p:nvPr/>
        </p:nvGrpSpPr>
        <p:grpSpPr>
          <a:xfrm>
            <a:off x="285313" y="-16478"/>
            <a:ext cx="3013148" cy="6858000"/>
            <a:chOff x="7313152" y="-16478"/>
            <a:chExt cx="3013148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FB949D-7BF2-451B-89D3-9834065CA97B}"/>
                </a:ext>
              </a:extLst>
            </p:cNvPr>
            <p:cNvSpPr/>
            <p:nvPr/>
          </p:nvSpPr>
          <p:spPr>
            <a:xfrm>
              <a:off x="7313152" y="-16478"/>
              <a:ext cx="2434281" cy="6858000"/>
            </a:xfrm>
            <a:prstGeom prst="rect">
              <a:avLst/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82D12F6-94F0-41BF-9AD7-AF0747FB33F3}"/>
                </a:ext>
              </a:extLst>
            </p:cNvPr>
            <p:cNvSpPr/>
            <p:nvPr/>
          </p:nvSpPr>
          <p:spPr>
            <a:xfrm rot="5400000">
              <a:off x="9239645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4C8E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DC778AC6-8F5D-416D-B160-E05D80AF6C4D}"/>
                </a:ext>
              </a:extLst>
            </p:cNvPr>
            <p:cNvSpPr txBox="1">
              <a:spLocks/>
            </p:cNvSpPr>
            <p:nvPr/>
          </p:nvSpPr>
          <p:spPr>
            <a:xfrm>
              <a:off x="7800443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D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04CC181-F9B6-4870-9775-7DD2367B08EF}"/>
                </a:ext>
              </a:extLst>
            </p:cNvPr>
            <p:cNvSpPr txBox="1"/>
            <p:nvPr/>
          </p:nvSpPr>
          <p:spPr>
            <a:xfrm>
              <a:off x="7602021" y="2386447"/>
              <a:ext cx="2222931" cy="3612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Limitations of Refracting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Issues with Large Lenses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Chromatic Aberration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Switch to Reflecting Telescopes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44A4899-1268-46BA-BCD0-4A81E7D5C5E3}"/>
              </a:ext>
            </a:extLst>
          </p:cNvPr>
          <p:cNvGrpSpPr/>
          <p:nvPr/>
        </p:nvGrpSpPr>
        <p:grpSpPr>
          <a:xfrm>
            <a:off x="176219" y="-16478"/>
            <a:ext cx="3021243" cy="6858000"/>
            <a:chOff x="4878859" y="-16478"/>
            <a:chExt cx="3021243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DE487-A5AF-4938-A399-0C5EABBBF454}"/>
                </a:ext>
              </a:extLst>
            </p:cNvPr>
            <p:cNvSpPr/>
            <p:nvPr/>
          </p:nvSpPr>
          <p:spPr>
            <a:xfrm>
              <a:off x="4878859" y="-16478"/>
              <a:ext cx="2434281" cy="6858000"/>
            </a:xfrm>
            <a:prstGeom prst="rect">
              <a:avLst/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910EB9-A0BE-4EAD-BBC8-1BA408E88BC3}"/>
                </a:ext>
              </a:extLst>
            </p:cNvPr>
            <p:cNvSpPr/>
            <p:nvPr/>
          </p:nvSpPr>
          <p:spPr>
            <a:xfrm rot="5400000">
              <a:off x="6813447" y="911583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2D68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E0923D32-DE47-44D7-A010-226E6C726509}"/>
                </a:ext>
              </a:extLst>
            </p:cNvPr>
            <p:cNvSpPr txBox="1">
              <a:spLocks/>
            </p:cNvSpPr>
            <p:nvPr/>
          </p:nvSpPr>
          <p:spPr>
            <a:xfrm>
              <a:off x="5336565" y="1235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5A3589-0214-4332-B7FD-6E149502CB06}"/>
                </a:ext>
              </a:extLst>
            </p:cNvPr>
            <p:cNvSpPr txBox="1"/>
            <p:nvPr/>
          </p:nvSpPr>
          <p:spPr>
            <a:xfrm>
              <a:off x="5081977" y="2348349"/>
              <a:ext cx="222293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vs Astronomical Telescopes</a:t>
              </a:r>
            </a:p>
            <a:p>
              <a:endParaRPr lang="en-IN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Terrestrial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Astronomical Telescopes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Light-Gathering &amp; Resolving Power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92A1F99-F017-4BFC-BAE0-25C19B471735}"/>
              </a:ext>
            </a:extLst>
          </p:cNvPr>
          <p:cNvGrpSpPr/>
          <p:nvPr/>
        </p:nvGrpSpPr>
        <p:grpSpPr>
          <a:xfrm>
            <a:off x="101492" y="-12362"/>
            <a:ext cx="3000640" cy="6862125"/>
            <a:chOff x="2452811" y="-12362"/>
            <a:chExt cx="3000640" cy="686212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1A5A55-D069-410B-8AE4-13BB1105000D}"/>
                </a:ext>
              </a:extLst>
            </p:cNvPr>
            <p:cNvSpPr/>
            <p:nvPr/>
          </p:nvSpPr>
          <p:spPr>
            <a:xfrm>
              <a:off x="2452811" y="-8237"/>
              <a:ext cx="2434281" cy="6858000"/>
            </a:xfrm>
            <a:prstGeom prst="rect">
              <a:avLst/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C6F7F1DF-B3D8-4A28-86B1-908B50896498}"/>
                </a:ext>
              </a:extLst>
            </p:cNvPr>
            <p:cNvSpPr/>
            <p:nvPr/>
          </p:nvSpPr>
          <p:spPr>
            <a:xfrm rot="5400000">
              <a:off x="4366796" y="886869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164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4F42EDF-000C-41C4-9074-E53C801E6E8B}"/>
                </a:ext>
              </a:extLst>
            </p:cNvPr>
            <p:cNvSpPr txBox="1"/>
            <p:nvPr/>
          </p:nvSpPr>
          <p:spPr>
            <a:xfrm>
              <a:off x="2530044" y="2393124"/>
              <a:ext cx="2222931" cy="4278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Working of Telescopes</a:t>
              </a: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How the objective and eyepiece function.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Magnifying power and its formula.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calculation for magnifying power.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A99147A0-39E7-47FA-8A38-1D1A9B2979F5}"/>
                </a:ext>
              </a:extLst>
            </p:cNvPr>
            <p:cNvSpPr txBox="1">
              <a:spLocks/>
            </p:cNvSpPr>
            <p:nvPr/>
          </p:nvSpPr>
          <p:spPr>
            <a:xfrm>
              <a:off x="2886806" y="-12362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B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2FB1FC4-E127-486E-B0DF-0504B2817297}"/>
              </a:ext>
            </a:extLst>
          </p:cNvPr>
          <p:cNvGrpSpPr/>
          <p:nvPr/>
        </p:nvGrpSpPr>
        <p:grpSpPr>
          <a:xfrm>
            <a:off x="14402" y="-16478"/>
            <a:ext cx="3017268" cy="6862125"/>
            <a:chOff x="14402" y="-16478"/>
            <a:chExt cx="3017268" cy="686212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E877AC4-3080-4240-AB1C-55C2CA12BD2C}"/>
                </a:ext>
              </a:extLst>
            </p:cNvPr>
            <p:cNvSpPr/>
            <p:nvPr/>
          </p:nvSpPr>
          <p:spPr>
            <a:xfrm>
              <a:off x="14402" y="-12353"/>
              <a:ext cx="2434281" cy="6858000"/>
            </a:xfrm>
            <a:prstGeom prst="rect">
              <a:avLst/>
            </a:prstGeom>
            <a:solidFill>
              <a:srgbClr val="0A32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rgbClr val="FF0000"/>
                </a:solidFill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0A91D68A-D09A-4F7E-9109-5A253372C3FF}"/>
                </a:ext>
              </a:extLst>
            </p:cNvPr>
            <p:cNvSpPr/>
            <p:nvPr/>
          </p:nvSpPr>
          <p:spPr>
            <a:xfrm rot="5400000">
              <a:off x="1945015" y="944538"/>
              <a:ext cx="1586347" cy="586963"/>
            </a:xfrm>
            <a:prstGeom prst="triangle">
              <a:avLst>
                <a:gd name="adj" fmla="val 47600"/>
              </a:avLst>
            </a:prstGeom>
            <a:solidFill>
              <a:srgbClr val="0A32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Title 1">
              <a:extLst>
                <a:ext uri="{FF2B5EF4-FFF2-40B4-BE49-F238E27FC236}">
                  <a16:creationId xmlns:a16="http://schemas.microsoft.com/office/drawing/2014/main" id="{B3F875A2-E1A1-4F5E-A77E-EC58796E1D8F}"/>
                </a:ext>
              </a:extLst>
            </p:cNvPr>
            <p:cNvSpPr txBox="1">
              <a:spLocks/>
            </p:cNvSpPr>
            <p:nvPr/>
          </p:nvSpPr>
          <p:spPr>
            <a:xfrm>
              <a:off x="238335" y="-16478"/>
              <a:ext cx="1675394" cy="23277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30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A</a:t>
              </a:r>
              <a:endParaRPr lang="en-IN" sz="36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7E8DE0B-613A-4062-9B30-250221C8974C}"/>
                </a:ext>
              </a:extLst>
            </p:cNvPr>
            <p:cNvSpPr txBox="1"/>
            <p:nvPr/>
          </p:nvSpPr>
          <p:spPr>
            <a:xfrm>
              <a:off x="82119" y="2401290"/>
              <a:ext cx="2362448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Introduction to Telescopes</a:t>
              </a: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endPara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What is a telescope?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Purpose and basic components.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Example of how telescopes magnify distant objects.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21A8121-C831-4F31-BC7D-17E4454B2630}"/>
              </a:ext>
            </a:extLst>
          </p:cNvPr>
          <p:cNvSpPr txBox="1"/>
          <p:nvPr/>
        </p:nvSpPr>
        <p:spPr>
          <a:xfrm>
            <a:off x="3921507" y="12352"/>
            <a:ext cx="75423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u="sng" dirty="0">
                <a:solidFill>
                  <a:schemeClr val="bg1"/>
                </a:solidFill>
                <a:latin typeface="Georgia" panose="02040502050405020303" pitchFamily="18" charset="0"/>
                <a:ea typeface="Tahoma" panose="020B0604030504040204" pitchFamily="34" charset="0"/>
                <a:cs typeface="Tahoma" panose="020B0604030504040204" pitchFamily="34" charset="0"/>
              </a:rPr>
              <a:t>Introduction to Telescopes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6C5CAC9-D2C3-400C-8892-A8DE52197BA1}"/>
              </a:ext>
            </a:extLst>
          </p:cNvPr>
          <p:cNvSpPr txBox="1"/>
          <p:nvPr/>
        </p:nvSpPr>
        <p:spPr>
          <a:xfrm>
            <a:off x="3600224" y="987582"/>
            <a:ext cx="37700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chemeClr val="bg1"/>
                </a:solidFill>
                <a:latin typeface="Tohomi"/>
              </a:rPr>
              <a:t>Basic Components</a:t>
            </a:r>
            <a:endParaRPr lang="en-US" sz="3200" b="1" dirty="0">
              <a:solidFill>
                <a:schemeClr val="bg1"/>
              </a:solidFill>
              <a:latin typeface="Tohom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8DD1DE-2647-4C34-B6F5-6EEA80818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7375" y="942979"/>
            <a:ext cx="8544231" cy="480613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43A2088-F05B-40F4-B733-1653AFEDC261}"/>
              </a:ext>
            </a:extLst>
          </p:cNvPr>
          <p:cNvGrpSpPr/>
          <p:nvPr/>
        </p:nvGrpSpPr>
        <p:grpSpPr>
          <a:xfrm>
            <a:off x="3567375" y="912373"/>
            <a:ext cx="8573530" cy="5016780"/>
            <a:chOff x="3567375" y="840453"/>
            <a:chExt cx="8573530" cy="501678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B3E6D7E-5DE4-4E41-A901-E5C18980425D}"/>
                </a:ext>
              </a:extLst>
            </p:cNvPr>
            <p:cNvSpPr/>
            <p:nvPr/>
          </p:nvSpPr>
          <p:spPr>
            <a:xfrm>
              <a:off x="3567375" y="840453"/>
              <a:ext cx="8573530" cy="5016780"/>
            </a:xfrm>
            <a:prstGeom prst="rect">
              <a:avLst/>
            </a:prstGeom>
            <a:solidFill>
              <a:schemeClr val="tx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97AD39C-20DB-43A0-B347-4CB1101B2469}"/>
                </a:ext>
              </a:extLst>
            </p:cNvPr>
            <p:cNvSpPr txBox="1"/>
            <p:nvPr/>
          </p:nvSpPr>
          <p:spPr>
            <a:xfrm>
              <a:off x="3834166" y="1410443"/>
              <a:ext cx="8242779" cy="31085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</a:rPr>
                <a:t>1. Objective Lens/Mirror:</a:t>
              </a:r>
              <a:endParaRPr lang="en-US" sz="2800" dirty="0">
                <a:solidFill>
                  <a:schemeClr val="bg1"/>
                </a:solidFill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1"/>
                  </a:solidFill>
                </a:rPr>
                <a:t>Collects light and forms a real image.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1"/>
                  </a:solidFill>
                </a:rPr>
                <a:t>Larger aperture improves light-gathering ability.</a:t>
              </a:r>
            </a:p>
            <a:p>
              <a:endParaRPr lang="en-US" sz="2800" dirty="0">
                <a:solidFill>
                  <a:schemeClr val="bg1"/>
                </a:solidFill>
              </a:endParaRPr>
            </a:p>
            <a:p>
              <a:r>
                <a:rPr lang="en-US" sz="2800" b="1" dirty="0">
                  <a:solidFill>
                    <a:schemeClr val="bg1"/>
                  </a:solidFill>
                </a:rPr>
                <a:t>2. Eyepiece Lens: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1"/>
                  </a:solidFill>
                </a:rPr>
                <a:t>Magnifies the image created by the objective lens.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1"/>
                  </a:solidFill>
                </a:rPr>
                <a:t>Provides the final magnified view for observation.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403151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3481</Words>
  <Application>Microsoft Office PowerPoint</Application>
  <PresentationFormat>Widescreen</PresentationFormat>
  <Paragraphs>1046</Paragraphs>
  <Slides>43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6" baseType="lpstr">
      <vt:lpstr>Arial</vt:lpstr>
      <vt:lpstr>Bahnschrift SemiCondensed</vt:lpstr>
      <vt:lpstr>Berlin Sans FB Demi</vt:lpstr>
      <vt:lpstr>Calibri</vt:lpstr>
      <vt:lpstr>Calibri Light</vt:lpstr>
      <vt:lpstr>Cambria Math</vt:lpstr>
      <vt:lpstr>Georgia</vt:lpstr>
      <vt:lpstr>Segoe UI bold</vt:lpstr>
      <vt:lpstr>Segoe UI Semibold</vt:lpstr>
      <vt:lpstr>Tahoma</vt:lpstr>
      <vt:lpstr>Tohomi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42</cp:revision>
  <dcterms:created xsi:type="dcterms:W3CDTF">2024-12-04T11:00:34Z</dcterms:created>
  <dcterms:modified xsi:type="dcterms:W3CDTF">2024-12-04T18:19:09Z</dcterms:modified>
</cp:coreProperties>
</file>

<file path=docProps/thumbnail.jpeg>
</file>